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Rubik" panose="02000604000000020004" pitchFamily="2" charset="-79"/>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D14"/>
    <a:srgbClr val="2A2623"/>
    <a:srgbClr val="FF9932"/>
    <a:srgbClr val="C9A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45" autoAdjust="0"/>
    <p:restoredTop sz="84888" autoAdjust="0"/>
  </p:normalViewPr>
  <p:slideViewPr>
    <p:cSldViewPr snapToGrid="0">
      <p:cViewPr varScale="1">
        <p:scale>
          <a:sx n="127" d="100"/>
          <a:sy n="127" d="100"/>
        </p:scale>
        <p:origin x="762"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dirty="0">
                <a:solidFill>
                  <a:schemeClr val="dk1"/>
                </a:solidFill>
              </a:rPr>
              <a:t>Nach Antwort Lösungsfolie zeigen.</a:t>
            </a:r>
            <a:endParaRPr dirty="0">
              <a:solidFill>
                <a:schemeClr val="dk1"/>
              </a:solidFill>
            </a:endParaRPr>
          </a:p>
          <a:p>
            <a:pPr marL="0" indent="0">
              <a:buNone/>
            </a:pPr>
            <a:endParaRPr dirty="0">
              <a:solidFill>
                <a:schemeClr val="dk1"/>
              </a:solidFill>
            </a:endParaRPr>
          </a:p>
          <a:p>
            <a:pPr marL="0" indent="0">
              <a:buClr>
                <a:schemeClr val="dk1"/>
              </a:buClr>
              <a:buNone/>
            </a:pPr>
            <a:r>
              <a:rPr lang="de" dirty="0">
                <a:solidFill>
                  <a:schemeClr val="dk1"/>
                </a:solidFill>
              </a:rPr>
              <a:t>Anforderungen: Teilnehmende sollen 3 Beispiele nennen und dürfen kreativ sein. Korrektheit liegt im Ermessen der Spielleitung.</a:t>
            </a:r>
            <a:endParaRPr dirty="0">
              <a:solidFill>
                <a:schemeClr val="dk1"/>
              </a:solidFill>
            </a:endParaRPr>
          </a:p>
          <a:p>
            <a:pPr marL="0" indent="0">
              <a:buClr>
                <a:schemeClr val="dk1"/>
              </a:buClr>
              <a:buNone/>
            </a:pPr>
            <a:endParaRPr dirty="0">
              <a:solidFill>
                <a:schemeClr val="dk1"/>
              </a:solidFill>
            </a:endParaRPr>
          </a:p>
          <a:p>
            <a:pPr marL="0" indent="0">
              <a:buClr>
                <a:schemeClr val="dk1"/>
              </a:buClr>
              <a:buNone/>
            </a:pPr>
            <a:r>
              <a:rPr lang="de" dirty="0">
                <a:solidFill>
                  <a:schemeClr val="dk1"/>
                </a:solidFill>
              </a:rPr>
              <a:t>Hintergrund: Teilnehmer*innen sollen aufgeklärt werden, dass die Grenzen zum Doping nicht leicht zu erkennen sind.</a:t>
            </a:r>
            <a:endParaRPr dirty="0">
              <a:solidFill>
                <a:schemeClr val="dk1"/>
              </a:solidFill>
            </a:endParaRPr>
          </a:p>
          <a:p>
            <a:pPr marL="0" indent="0">
              <a:buClr>
                <a:schemeClr val="dk1"/>
              </a:buClr>
              <a:buNone/>
            </a:pPr>
            <a:endParaRPr dirty="0">
              <a:solidFill>
                <a:schemeClr val="dk1"/>
              </a:solidFill>
            </a:endParaRPr>
          </a:p>
          <a:p>
            <a:pPr marL="0" indent="0">
              <a:buNone/>
            </a:pPr>
            <a:r>
              <a:rPr lang="de" dirty="0">
                <a:solidFill>
                  <a:schemeClr val="dk1"/>
                </a:solidFill>
              </a:rPr>
              <a:t>Zusätzliche Informationen: Wenn Morphin weiterverarbeitet wird, entsteht Heroin. Asthma-Spray ist auch Doping → Ausnahmeregelung benötigt. Kölner Liste prüft NEMs auf Kontaminierung durch Doping; was draufsteht ist unbedenklich.</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2: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a:solidFill>
                  <a:schemeClr val="dk1"/>
                </a:solidFill>
              </a:rPr>
              <a:t>Für Antwortmöglichkeiten auf nächste Folie gehen.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a:t>Anforderungen: </a:t>
            </a:r>
            <a:r>
              <a:rPr lang="de">
                <a:solidFill>
                  <a:schemeClr val="dk1"/>
                </a:solidFill>
              </a:rPr>
              <a:t>Teilnehmende sollen alle 2 richtige Antworten benennen. Spielleiter*in muss sich gegebene Antworten notieren / merken. Punkte gibt es nur, wenn beiden Antworten korrekt sind. </a:t>
            </a:r>
            <a:r>
              <a:rPr lang="de"/>
              <a:t>Antwort anklicken, um zur Antwort-Folie zu kommen.</a:t>
            </a:r>
            <a:endParaRPr/>
          </a:p>
          <a:p>
            <a:pPr marL="0" indent="0">
              <a:buNone/>
            </a:pPr>
            <a:endParaRPr/>
          </a:p>
          <a:p>
            <a:pPr marL="0" indent="0">
              <a:buNone/>
            </a:pPr>
            <a:r>
              <a:rPr lang="de"/>
              <a:t>Hintergrund: Jede*r Sportler*in unterliegt den Anti-Doping-Regeln. </a:t>
            </a:r>
            <a:endParaRPr/>
          </a:p>
          <a:p>
            <a:pPr marL="0" indent="0">
              <a:buNone/>
            </a:pPr>
            <a:endParaRPr/>
          </a:p>
          <a:p>
            <a:pPr marL="0" indent="0">
              <a:buNone/>
            </a:pPr>
            <a:r>
              <a:rPr lang="de"/>
              <a:t>Zusätzliche Informationen: </a:t>
            </a:r>
            <a:r>
              <a:rPr lang="de">
                <a:solidFill>
                  <a:schemeClr val="dk1"/>
                </a:solidFill>
              </a:rPr>
              <a:t>Auch JBBL (Basketball) kann getestet werden! Für die eigene Sport ein eigenes Beispiel finden. Folie sollte ggf. an eigene Sportart angepasst werden (evtl. auch im Breitensport möglich).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76d05666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c76d05666e_1_0: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a:t>Risikostufen: Bewertung, wie hoch das Risiko ist, zu dopen. RTP: A-Kader mit Risiko I; NTP: A-Kader mit Risiko II und III</a:t>
            </a:r>
            <a:endParaRPr/>
          </a:p>
          <a:p>
            <a:pPr marL="0" indent="0">
              <a:buNone/>
            </a:pPr>
            <a:endParaRPr/>
          </a:p>
          <a:p>
            <a:pPr marL="0" indent="0">
              <a:buNone/>
            </a:pPr>
            <a:r>
              <a:rPr lang="de"/>
              <a:t>Basketball: Risiko B (vgl. II)</a:t>
            </a:r>
            <a:endParaRPr/>
          </a:p>
          <a:p>
            <a:pPr marL="0" indent="0">
              <a:buNone/>
            </a:pPr>
            <a:r>
              <a:rPr lang="de"/>
              <a:t>Risikogruppen:</a:t>
            </a:r>
            <a:endParaRPr/>
          </a:p>
          <a:p>
            <a:pPr marL="0" indent="0">
              <a:buNone/>
            </a:pPr>
            <a:r>
              <a:rPr lang="de"/>
              <a:t>A = hohes Dopingrisiko (vgl. I)</a:t>
            </a:r>
            <a:endParaRPr/>
          </a:p>
          <a:p>
            <a:pPr marL="0" indent="0">
              <a:buNone/>
            </a:pPr>
            <a:r>
              <a:rPr lang="de"/>
              <a:t>B = mittleres Dopingrisiko (vgl. II)</a:t>
            </a:r>
            <a:endParaRPr/>
          </a:p>
          <a:p>
            <a:pPr marL="0" indent="0">
              <a:buNone/>
            </a:pPr>
            <a:r>
              <a:rPr lang="de"/>
              <a:t>C = geringeres Dopingrisiko (vgl. III)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a:solidFill>
                  <a:schemeClr val="dk1"/>
                </a:solidFill>
              </a:rPr>
              <a:t>Nach Antwort Lösungsfolie zeigen.</a:t>
            </a:r>
            <a:endParaRPr>
              <a:solidFill>
                <a:schemeClr val="dk1"/>
              </a:solidFill>
            </a:endParaRPr>
          </a:p>
          <a:p>
            <a:pPr marL="0" indent="0">
              <a:buNone/>
            </a:pPr>
            <a:endParaRPr>
              <a:solidFill>
                <a:schemeClr val="dk1"/>
              </a:solidFill>
            </a:endParaRPr>
          </a:p>
          <a:p>
            <a:pPr marL="0" indent="0">
              <a:buClr>
                <a:schemeClr val="dk1"/>
              </a:buClr>
              <a:buNone/>
            </a:pPr>
            <a:r>
              <a:rPr lang="de">
                <a:solidFill>
                  <a:schemeClr val="dk1"/>
                </a:solidFill>
              </a:rPr>
              <a:t>Anforderungen: Folgende zentrale Antworten sind gesucht “Egal wann!” und “Egal wo!”</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de">
                <a:solidFill>
                  <a:schemeClr val="dk1"/>
                </a:solidFill>
              </a:rPr>
              <a:t>Hintergrund: Teilnehmer*innen sollen aufgeklärt werden, dass Dopingkontrollen fast immer stattfinden können.</a:t>
            </a:r>
            <a:endParaRPr>
              <a:solidFill>
                <a:schemeClr val="dk1"/>
              </a:solidFill>
            </a:endParaRPr>
          </a:p>
          <a:p>
            <a:pPr marL="0" indent="0">
              <a:buClr>
                <a:schemeClr val="dk1"/>
              </a:buClr>
              <a:buNone/>
            </a:pPr>
            <a:endParaRPr>
              <a:solidFill>
                <a:schemeClr val="dk1"/>
              </a:solidFill>
            </a:endParaRPr>
          </a:p>
          <a:p>
            <a:pPr marL="0" indent="0">
              <a:buNone/>
            </a:pPr>
            <a:r>
              <a:rPr lang="de">
                <a:solidFill>
                  <a:schemeClr val="dk1"/>
                </a:solidFill>
              </a:rPr>
              <a:t>Zusätzliche Information: ADAMS = Eintragen, wann man sich wo befindet (tägliches Zeitfenster wird eingetragen)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158744" indent="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7: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a:solidFill>
                  <a:schemeClr val="dk1"/>
                </a:solidFill>
              </a:rPr>
              <a:t>Für Antwortmöglichkeiten auf nächste Folie gehen.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r>
              <a:rPr lang="de">
                <a:solidFill>
                  <a:schemeClr val="dk1"/>
                </a:solidFill>
              </a:rPr>
              <a:t>Anforderungen: Teilnehmende sollen alle 4 richtige Antworten benennen. Spielleiter*in muss sich gegebene Antworten notieren / merken. Antwort-Folie über Pfeil erreichbar.</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de">
                <a:solidFill>
                  <a:schemeClr val="dk1"/>
                </a:solidFill>
              </a:rPr>
              <a:t>Hintergrund: Teilnehmende sollen über Dopingkontrolle aufgeklärt werden.</a:t>
            </a:r>
            <a:endParaRPr>
              <a:solidFill>
                <a:schemeClr val="dk1"/>
              </a:solidFill>
            </a:endParaRPr>
          </a:p>
          <a:p>
            <a:pPr marL="0" indent="0">
              <a:buClr>
                <a:schemeClr val="dk1"/>
              </a:buClr>
              <a:buNone/>
            </a:pPr>
            <a:endParaRPr>
              <a:solidFill>
                <a:schemeClr val="dk1"/>
              </a:solidFill>
            </a:endParaRPr>
          </a:p>
          <a:p>
            <a:pPr marL="0" indent="0">
              <a:buNone/>
            </a:pPr>
            <a:r>
              <a:rPr lang="de">
                <a:solidFill>
                  <a:schemeClr val="dk1"/>
                </a:solidFill>
              </a:rPr>
              <a:t>Zusätzliche Informationen: Vertrauensperson (Eltern / Familie / Freunde / Coach / …) ist bei Ü18 nicht mehr zwingend! Es sollte jedoch im Quiz als Antwort vorausgesetzt werden, da überwiegend U18 angesprochen wird. Der Arzt muss Urinabgabe beaufsichtigen.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9: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0: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a:solidFill>
                  <a:schemeClr val="dk1"/>
                </a:solidFill>
              </a:rPr>
              <a:t>Für Antwortmöglichkeiten auf nächste Folie gehen.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21: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r>
              <a:rPr lang="de">
                <a:solidFill>
                  <a:schemeClr val="dk1"/>
                </a:solidFill>
              </a:rPr>
              <a:t>Anforderungen: Teilnehmende sollen die Reihenfolge korrekt angeben. “Doping-Kontrollformular” ist als Fangfrage gedacht. Antwort-Folie über Pfeil erreichbar.</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de">
                <a:solidFill>
                  <a:schemeClr val="dk1"/>
                </a:solidFill>
              </a:rPr>
              <a:t>Hintergrund: Teilnehmende sollen über Dopingkontrolle aufgeklärt werden.</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de">
                <a:solidFill>
                  <a:schemeClr val="dk1"/>
                </a:solidFill>
              </a:rPr>
              <a:t>Zusätzliche Informationen: Athletenauswahl geschieht zufällig. Man darf Dopingkontrolle nicht verlassen bis Probe abgegeben wurde. Falls man nicht pinkeln kann, muss man viel trinken und warten.</a:t>
            </a:r>
            <a:endParaRPr>
              <a:solidFill>
                <a:schemeClr val="dk1"/>
              </a:solidFill>
            </a:endParaRPr>
          </a:p>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2: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23: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a:solidFill>
                  <a:schemeClr val="dk1"/>
                </a:solidFill>
              </a:rPr>
              <a:t>Nach Antwort Lösungsfolie zeigen.</a:t>
            </a:r>
            <a:endParaRPr>
              <a:solidFill>
                <a:schemeClr val="dk1"/>
              </a:solidFill>
            </a:endParaRPr>
          </a:p>
          <a:p>
            <a:pPr marL="0" indent="0">
              <a:buNone/>
            </a:pPr>
            <a:endParaRPr>
              <a:solidFill>
                <a:schemeClr val="dk1"/>
              </a:solidFill>
            </a:endParaRPr>
          </a:p>
          <a:p>
            <a:pPr marL="0" indent="0">
              <a:buClr>
                <a:schemeClr val="dk1"/>
              </a:buClr>
              <a:buNone/>
            </a:pPr>
            <a:r>
              <a:rPr lang="de">
                <a:solidFill>
                  <a:schemeClr val="dk1"/>
                </a:solidFill>
              </a:rPr>
              <a:t>Anforderungen: Teilnehmende sollen min. 1 Beispiel nennen. Spielleiter*in entscheidet, ob Antwort korrekt ist.</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de">
                <a:solidFill>
                  <a:schemeClr val="dk1"/>
                </a:solidFill>
              </a:rPr>
              <a:t>Hintergrund: Doping kann unterschiedlich finanzielle Folgen haben.</a:t>
            </a:r>
            <a:endParaRPr>
              <a:solidFill>
                <a:schemeClr val="dk1"/>
              </a:solidFill>
            </a:endParaRPr>
          </a:p>
          <a:p>
            <a:pPr marL="0" indent="0">
              <a:buClr>
                <a:schemeClr val="dk1"/>
              </a:buClr>
              <a:buNone/>
            </a:pPr>
            <a:endParaRPr>
              <a:solidFill>
                <a:schemeClr val="dk1"/>
              </a:solidFill>
            </a:endParaRPr>
          </a:p>
          <a:p>
            <a:pPr marL="0" indent="0">
              <a:buNone/>
            </a:pPr>
            <a:r>
              <a:rPr lang="de">
                <a:solidFill>
                  <a:schemeClr val="dk1"/>
                </a:solidFill>
              </a:rPr>
              <a:t>Zusätzliche Informationen: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24: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26: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r>
              <a:rPr lang="de">
                <a:solidFill>
                  <a:schemeClr val="dk1"/>
                </a:solidFill>
              </a:rPr>
              <a:t>Nach der Antwort die Lösungsfolie zeigen.</a:t>
            </a:r>
            <a:endParaRPr/>
          </a:p>
          <a:p>
            <a:pPr marL="0" indent="0">
              <a:buNone/>
            </a:pPr>
            <a:endParaRPr/>
          </a:p>
          <a:p>
            <a:pPr marL="0" indent="0">
              <a:buNone/>
            </a:pPr>
            <a:r>
              <a:rPr lang="de"/>
              <a:t>Anforderungen: Teilnehmende sollen 2 Beispiele nennen. Spielleiter*in entscheidet, ob Antwort korrekt ist.</a:t>
            </a:r>
            <a:endParaRPr/>
          </a:p>
          <a:p>
            <a:pPr marL="0" indent="0">
              <a:buNone/>
            </a:pPr>
            <a:endParaRPr/>
          </a:p>
          <a:p>
            <a:pPr marL="0" indent="0">
              <a:buClr>
                <a:schemeClr val="dk1"/>
              </a:buClr>
              <a:buNone/>
            </a:pPr>
            <a:r>
              <a:rPr lang="de">
                <a:solidFill>
                  <a:schemeClr val="dk1"/>
                </a:solidFill>
              </a:rPr>
              <a:t>Hintergrund: Teilnehmer*innen sollen über Dopingfolgen aufgeklärt werden.</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de">
                <a:solidFill>
                  <a:schemeClr val="dk1"/>
                </a:solidFill>
              </a:rPr>
              <a:t>Zusätzliche Informationen: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27: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28: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r>
              <a:rPr lang="de" dirty="0">
                <a:solidFill>
                  <a:schemeClr val="dk1"/>
                </a:solidFill>
              </a:rPr>
              <a:t>Nach Antwort Lösungsfolie zeigen.</a:t>
            </a:r>
            <a:endParaRPr dirty="0"/>
          </a:p>
          <a:p>
            <a:pPr marL="0" indent="0">
              <a:buNone/>
            </a:pPr>
            <a:endParaRPr dirty="0"/>
          </a:p>
          <a:p>
            <a:pPr marL="0" indent="0">
              <a:buNone/>
            </a:pPr>
            <a:r>
              <a:rPr lang="de" dirty="0"/>
              <a:t>Anforderungen: Teilnehmende sollen 3 Beispiele nennen. Spielleiter*in entscheidet, ob Antwort korrekt ist. Es werden</a:t>
            </a:r>
            <a:r>
              <a:rPr lang="de" dirty="0">
                <a:solidFill>
                  <a:schemeClr val="dk1"/>
                </a:solidFill>
              </a:rPr>
              <a:t> geschlechtsspezifische und -unspezifische Antworten akzeptiert.</a:t>
            </a:r>
            <a:endParaRPr dirty="0"/>
          </a:p>
          <a:p>
            <a:pPr marL="0" indent="0">
              <a:buNone/>
            </a:pPr>
            <a:endParaRPr dirty="0"/>
          </a:p>
          <a:p>
            <a:pPr marL="0" indent="0">
              <a:buClr>
                <a:schemeClr val="dk1"/>
              </a:buClr>
              <a:buNone/>
            </a:pPr>
            <a:r>
              <a:rPr lang="de" dirty="0">
                <a:solidFill>
                  <a:schemeClr val="dk1"/>
                </a:solidFill>
              </a:rPr>
              <a:t>Hintergrund: Teilnehmende sollen sich Gedanken über gesundheitliche Folgen machen.</a:t>
            </a:r>
            <a:endParaRPr dirty="0">
              <a:solidFill>
                <a:schemeClr val="dk1"/>
              </a:solidFill>
            </a:endParaRPr>
          </a:p>
          <a:p>
            <a:pPr marL="0" indent="0">
              <a:buClr>
                <a:schemeClr val="dk1"/>
              </a:buClr>
              <a:buNone/>
            </a:pPr>
            <a:endParaRPr dirty="0">
              <a:solidFill>
                <a:schemeClr val="dk1"/>
              </a:solidFill>
            </a:endParaRPr>
          </a:p>
          <a:p>
            <a:pPr marL="0" indent="0">
              <a:buClr>
                <a:schemeClr val="dk1"/>
              </a:buClr>
              <a:buNone/>
            </a:pPr>
            <a:r>
              <a:rPr lang="de" dirty="0">
                <a:solidFill>
                  <a:schemeClr val="dk1"/>
                </a:solidFill>
              </a:rPr>
              <a:t>Zusätzliche Informationen: Zentrale Frage des Quiz. Doping ist äußerst schädlich für die Gesundheit!!!</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9: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r>
              <a:rPr lang="de"/>
              <a:t>→ Auf nächste Folie gehen für geschlechterspezifische Gesundheitsauswirkungen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dirty="0">
                <a:solidFill>
                  <a:schemeClr val="dk1"/>
                </a:solidFill>
              </a:rPr>
              <a:t>Nach Antwort Lösungsfolie zeigen.</a:t>
            </a:r>
            <a:endParaRPr dirty="0">
              <a:solidFill>
                <a:schemeClr val="dk1"/>
              </a:solidFill>
            </a:endParaRPr>
          </a:p>
          <a:p>
            <a:pPr marL="0" indent="0">
              <a:buNone/>
            </a:pPr>
            <a:endParaRPr dirty="0">
              <a:solidFill>
                <a:schemeClr val="dk1"/>
              </a:solidFill>
            </a:endParaRPr>
          </a:p>
          <a:p>
            <a:pPr marL="0" indent="0">
              <a:buClr>
                <a:schemeClr val="dk1"/>
              </a:buClr>
              <a:buNone/>
            </a:pPr>
            <a:r>
              <a:rPr lang="de" dirty="0">
                <a:solidFill>
                  <a:schemeClr val="dk1"/>
                </a:solidFill>
              </a:rPr>
              <a:t>Anforderungen: Teilnehmende sollen eine Sache benennen! → “Leistungssteigerung mit verbotenen Mitteln”</a:t>
            </a:r>
            <a:endParaRPr dirty="0">
              <a:solidFill>
                <a:schemeClr val="dk1"/>
              </a:solidFill>
            </a:endParaRPr>
          </a:p>
          <a:p>
            <a:pPr marL="0" indent="0">
              <a:buClr>
                <a:schemeClr val="dk1"/>
              </a:buClr>
              <a:buNone/>
            </a:pPr>
            <a:endParaRPr dirty="0">
              <a:solidFill>
                <a:schemeClr val="dk1"/>
              </a:solidFill>
            </a:endParaRPr>
          </a:p>
          <a:p>
            <a:pPr marL="0" indent="0">
              <a:buClr>
                <a:schemeClr val="dk1"/>
              </a:buClr>
              <a:buNone/>
            </a:pPr>
            <a:r>
              <a:rPr lang="de" dirty="0">
                <a:solidFill>
                  <a:schemeClr val="dk1"/>
                </a:solidFill>
              </a:rPr>
              <a:t>Hintergrund: Teilnehmende sollen den Begriff “Doping” verstehen und wissen, was er bedeutet.</a:t>
            </a:r>
            <a:endParaRPr dirty="0">
              <a:solidFill>
                <a:schemeClr val="dk1"/>
              </a:solidFill>
            </a:endParaRPr>
          </a:p>
          <a:p>
            <a:pPr marL="0" indent="0">
              <a:buClr>
                <a:schemeClr val="dk1"/>
              </a:buClr>
              <a:buNone/>
            </a:pPr>
            <a:endParaRPr dirty="0">
              <a:solidFill>
                <a:schemeClr val="dk1"/>
              </a:solidFill>
            </a:endParaRPr>
          </a:p>
          <a:p>
            <a:pPr marL="0" indent="0">
              <a:buNone/>
            </a:pPr>
            <a:r>
              <a:rPr lang="de" dirty="0">
                <a:solidFill>
                  <a:schemeClr val="dk1"/>
                </a:solidFill>
              </a:rPr>
              <a:t>Zusätzliche Infos: Hinweis auf Verbotsliste → gibt es als App (NADA med). Unter anderem ist auch auch Verkauf bereits Doping.</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30: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33: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r>
              <a:rPr lang="de">
                <a:solidFill>
                  <a:schemeClr val="dk1"/>
                </a:solidFill>
              </a:rPr>
              <a:t>Nach Antwort Lösungsfolie zeigen.</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de">
                <a:solidFill>
                  <a:schemeClr val="dk1"/>
                </a:solidFill>
              </a:rPr>
              <a:t>Anforderungen: Teilnehmende sollen zentralen Punkt “Sanktionen und Sperre” nennen. Sie benötigen ggf. kleine Tipps. Diese liegen im Ermessen der Spielleitung.</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de">
                <a:solidFill>
                  <a:schemeClr val="dk1"/>
                </a:solidFill>
              </a:rPr>
              <a:t>Hintergrund: Teilnehmende sollen über rechtliche Folgen von Doping aufgeklärt werden.</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de">
                <a:solidFill>
                  <a:schemeClr val="dk1"/>
                </a:solidFill>
              </a:rPr>
              <a:t>Zusätzliche Informationen: Tabelle auf Folie 34 zeigt, dass es verschiedene Strafen geben kann.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34: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25: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p35: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a:t>Tabu spielen mit den Karten für die Kategorie 100. Die Teilnehmenden haben 1 Minute Zeit, um so viele Begriffe, wie möglich, zu erraten.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36: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a:solidFill>
                  <a:schemeClr val="dk1"/>
                </a:solidFill>
              </a:rPr>
              <a:t>Tabu spielen mit den Karten für die Kategorie 200. Die Teilnehmenden haben 1 Minute Zeit, um so viele Begriffe, wie möglich, zu erraten.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37: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a:solidFill>
                  <a:schemeClr val="dk1"/>
                </a:solidFill>
              </a:rPr>
              <a:t>Tabu spielen mit den Karten für die Kategorie 300. Die Teilnehmenden haben 1 Minute Zeit, um so viele Begriffe, wie möglich, zu erraten.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38: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dirty="0">
                <a:solidFill>
                  <a:schemeClr val="dk1"/>
                </a:solidFill>
              </a:rPr>
              <a:t>Tabu spielen mit den Karten für die Kategorie 400. Die Teilnehmenden haben 1 Minute Zeit, um so viele Begriffe, wie möglich, zu erraten.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dirty="0">
                <a:solidFill>
                  <a:schemeClr val="dk1"/>
                </a:solidFill>
              </a:rPr>
              <a:t>Nach Antwort Lösungsfolie zeigen.</a:t>
            </a:r>
            <a:endParaRPr dirty="0">
              <a:solidFill>
                <a:schemeClr val="dk1"/>
              </a:solidFill>
            </a:endParaRPr>
          </a:p>
          <a:p>
            <a:pPr marL="0" indent="0">
              <a:buNone/>
            </a:pPr>
            <a:endParaRPr dirty="0">
              <a:solidFill>
                <a:schemeClr val="dk1"/>
              </a:solidFill>
            </a:endParaRPr>
          </a:p>
          <a:p>
            <a:pPr marL="0" indent="0">
              <a:buClr>
                <a:schemeClr val="dk1"/>
              </a:buClr>
              <a:buNone/>
            </a:pPr>
            <a:r>
              <a:rPr lang="de" dirty="0">
                <a:solidFill>
                  <a:schemeClr val="dk1"/>
                </a:solidFill>
              </a:rPr>
              <a:t>Anforderungen: Teilnehmende sollen 2 Argumente nennen und dürfen kreativ sein. Ob die genannten Beispiele zählen oder nicht, liegt im Ermessen der Spielleitung.</a:t>
            </a:r>
            <a:endParaRPr dirty="0">
              <a:solidFill>
                <a:schemeClr val="dk1"/>
              </a:solidFill>
            </a:endParaRPr>
          </a:p>
          <a:p>
            <a:pPr marL="0" indent="0">
              <a:buClr>
                <a:schemeClr val="dk1"/>
              </a:buClr>
              <a:buNone/>
            </a:pPr>
            <a:endParaRPr dirty="0">
              <a:solidFill>
                <a:schemeClr val="dk1"/>
              </a:solidFill>
            </a:endParaRPr>
          </a:p>
          <a:p>
            <a:pPr marL="0" indent="0">
              <a:buClr>
                <a:schemeClr val="dk1"/>
              </a:buClr>
              <a:buNone/>
            </a:pPr>
            <a:r>
              <a:rPr lang="de" dirty="0">
                <a:solidFill>
                  <a:schemeClr val="dk1"/>
                </a:solidFill>
              </a:rPr>
              <a:t>Hintergrund: Welche Beweggründe gibt es für Doping.</a:t>
            </a:r>
            <a:endParaRPr dirty="0">
              <a:solidFill>
                <a:schemeClr val="dk1"/>
              </a:solidFill>
            </a:endParaRPr>
          </a:p>
          <a:p>
            <a:pPr marL="0" indent="0">
              <a:buClr>
                <a:schemeClr val="dk1"/>
              </a:buClr>
              <a:buNone/>
            </a:pPr>
            <a:endParaRPr dirty="0">
              <a:solidFill>
                <a:schemeClr val="dk1"/>
              </a:solidFill>
            </a:endParaRPr>
          </a:p>
          <a:p>
            <a:pPr marL="0" indent="0">
              <a:buNone/>
            </a:pPr>
            <a:r>
              <a:rPr lang="de" dirty="0">
                <a:solidFill>
                  <a:schemeClr val="dk1"/>
                </a:solidFill>
              </a:rPr>
              <a:t>Zusätzliche Infos: Negative Folgen (siehe eigene Kategorie) überwiegen die positiven Argumente klar.</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a:t>Beispiel für “Krisensituation”: Man muss gewinnen, sonst erhält man keine Förderung mehr oder fliegt aus dem Kader.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r>
              <a:rPr lang="de">
                <a:solidFill>
                  <a:schemeClr val="dk1"/>
                </a:solidFill>
              </a:rPr>
              <a:t>Für Antwortmöglichkeiten auf nächste Folie gehen.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None/>
            </a:pPr>
            <a:r>
              <a:rPr lang="de" dirty="0"/>
              <a:t>Anforderungen: Um die volle Punktzahl zu erhalten, müssen alle 3 Antworten richtig sein. Wenn eine Antwort falsch ist, können keine Punkte mehr gegeben werden. Die richtigen Antworten sind auf der Lösungsfolie grün markiert.</a:t>
            </a:r>
            <a:endParaRPr dirty="0"/>
          </a:p>
          <a:p>
            <a:pPr marL="0" indent="0">
              <a:buNone/>
            </a:pPr>
            <a:endParaRPr dirty="0"/>
          </a:p>
          <a:p>
            <a:pPr marL="0" indent="0">
              <a:buNone/>
            </a:pPr>
            <a:r>
              <a:rPr lang="de" dirty="0"/>
              <a:t>Hintergrund: SpielerInnen müssen dem Arzt Bescheid geben, wenn sie auf die Dopingliste achten müssen, damit keine „Dopingfallen“ verschrieben werden.</a:t>
            </a:r>
            <a:endParaRPr dirty="0"/>
          </a:p>
          <a:p>
            <a:pPr marL="0" indent="0">
              <a:buNone/>
            </a:pPr>
            <a:endParaRPr dirty="0"/>
          </a:p>
          <a:p>
            <a:pPr marL="0" indent="0">
              <a:buNone/>
            </a:pPr>
            <a:r>
              <a:rPr lang="de" dirty="0"/>
              <a:t>Zusätzliche Informationen: </a:t>
            </a:r>
            <a:r>
              <a:rPr lang="de" dirty="0">
                <a:solidFill>
                  <a:schemeClr val="dk1"/>
                </a:solidFill>
              </a:rPr>
              <a:t>In dem niedrigsten Testpool (</a:t>
            </a:r>
            <a:r>
              <a:rPr lang="de" b="1" dirty="0">
                <a:solidFill>
                  <a:schemeClr val="dk1"/>
                </a:solidFill>
              </a:rPr>
              <a:t>A</a:t>
            </a:r>
            <a:r>
              <a:rPr lang="de" dirty="0">
                <a:solidFill>
                  <a:schemeClr val="dk1"/>
                </a:solidFill>
              </a:rPr>
              <a:t>llgemeiner </a:t>
            </a:r>
            <a:r>
              <a:rPr lang="de" b="1" dirty="0">
                <a:solidFill>
                  <a:schemeClr val="dk1"/>
                </a:solidFill>
              </a:rPr>
              <a:t>T</a:t>
            </a:r>
            <a:r>
              <a:rPr lang="de" dirty="0">
                <a:solidFill>
                  <a:schemeClr val="dk1"/>
                </a:solidFill>
              </a:rPr>
              <a:t>est</a:t>
            </a:r>
            <a:r>
              <a:rPr lang="de" b="1" dirty="0">
                <a:solidFill>
                  <a:schemeClr val="dk1"/>
                </a:solidFill>
              </a:rPr>
              <a:t>P</a:t>
            </a:r>
            <a:r>
              <a:rPr lang="de" dirty="0">
                <a:solidFill>
                  <a:schemeClr val="dk1"/>
                </a:solidFill>
              </a:rPr>
              <a:t>ool) reicht bei einem alternativlosen Medikament ein ärztliches Attest, das zu den Wettkämpfen mitgenommen werden muss. Ab den beiden höchsten Kadern (RTP &amp; NTP, dann pflegt man auch das ADAMS) muss im selben Fall eine Ausnahmegenehmigung bei der NADA beantragt werden. Bei Medizinische Notfallbehandlung kann auch rückwirkend eine Ausnahmegenehmigung erteilt werden (erst nach Lösung erwähnen).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685800" y="4343400"/>
            <a:ext cx="5486400" cy="4114800"/>
          </a:xfrm>
          <a:prstGeom prst="rect">
            <a:avLst/>
          </a:prstGeom>
          <a:noFill/>
          <a:ln>
            <a:noFill/>
          </a:ln>
        </p:spPr>
        <p:txBody>
          <a:bodyPr spcFirstLastPara="1" wrap="square" lIns="91422" tIns="91422" rIns="91422" bIns="91422" anchor="t" anchorCtr="0">
            <a:noAutofit/>
          </a:bodyPr>
          <a:lstStyle/>
          <a:p>
            <a:pPr marL="0" indent="0">
              <a:buClr>
                <a:schemeClr val="dk1"/>
              </a:buClr>
              <a:buNone/>
            </a:pPr>
            <a:r>
              <a:rPr lang="de" dirty="0">
                <a:solidFill>
                  <a:schemeClr val="dk1"/>
                </a:solidFill>
              </a:rPr>
              <a:t>Anforderungen: Um die volle Punktzahl zu erhalten, müssen alle 3 Antworten richtig sein. Wenn eine Antwort falsch ist, können keine Punkte mehr gegeben werden. Die richtigen Antworten sind auf der Lösungsfolie grün markiert.</a:t>
            </a:r>
            <a:endParaRPr dirty="0">
              <a:solidFill>
                <a:schemeClr val="dk1"/>
              </a:solidFill>
            </a:endParaRPr>
          </a:p>
          <a:p>
            <a:pPr marL="0" indent="0">
              <a:buClr>
                <a:schemeClr val="dk1"/>
              </a:buClr>
              <a:buNone/>
            </a:pPr>
            <a:endParaRPr dirty="0">
              <a:solidFill>
                <a:schemeClr val="dk1"/>
              </a:solidFill>
            </a:endParaRPr>
          </a:p>
          <a:p>
            <a:pPr marL="0" indent="0">
              <a:buClr>
                <a:schemeClr val="dk1"/>
              </a:buClr>
              <a:buNone/>
            </a:pPr>
            <a:r>
              <a:rPr lang="de" dirty="0">
                <a:solidFill>
                  <a:schemeClr val="dk1"/>
                </a:solidFill>
              </a:rPr>
              <a:t>Hintergrund: SpielerInnen müssen dem Arzt Bescheid geben, wenn sie auf die Dopingliste achten müssen, damit keine „Dopingfallen“ verschrieben werden.</a:t>
            </a:r>
            <a:endParaRPr dirty="0">
              <a:solidFill>
                <a:schemeClr val="dk1"/>
              </a:solidFill>
            </a:endParaRPr>
          </a:p>
          <a:p>
            <a:pPr marL="0" indent="0">
              <a:buClr>
                <a:schemeClr val="dk1"/>
              </a:buClr>
              <a:buNone/>
            </a:pPr>
            <a:endParaRPr dirty="0">
              <a:solidFill>
                <a:schemeClr val="dk1"/>
              </a:solidFill>
            </a:endParaRPr>
          </a:p>
          <a:p>
            <a:pPr marL="0" indent="0">
              <a:buClr>
                <a:schemeClr val="dk1"/>
              </a:buClr>
              <a:buNone/>
            </a:pPr>
            <a:r>
              <a:rPr lang="de" dirty="0">
                <a:solidFill>
                  <a:schemeClr val="dk1"/>
                </a:solidFill>
              </a:rPr>
              <a:t>Zusätzliche Informationen: In dem niedrigsten Testpool (</a:t>
            </a:r>
            <a:r>
              <a:rPr lang="de" b="1" dirty="0">
                <a:solidFill>
                  <a:schemeClr val="dk1"/>
                </a:solidFill>
              </a:rPr>
              <a:t>A</a:t>
            </a:r>
            <a:r>
              <a:rPr lang="de" dirty="0">
                <a:solidFill>
                  <a:schemeClr val="dk1"/>
                </a:solidFill>
              </a:rPr>
              <a:t>llgemeiner </a:t>
            </a:r>
            <a:r>
              <a:rPr lang="de" b="1" dirty="0">
                <a:solidFill>
                  <a:schemeClr val="dk1"/>
                </a:solidFill>
              </a:rPr>
              <a:t>T</a:t>
            </a:r>
            <a:r>
              <a:rPr lang="de" dirty="0">
                <a:solidFill>
                  <a:schemeClr val="dk1"/>
                </a:solidFill>
              </a:rPr>
              <a:t>est</a:t>
            </a:r>
            <a:r>
              <a:rPr lang="de" b="1" dirty="0">
                <a:solidFill>
                  <a:schemeClr val="dk1"/>
                </a:solidFill>
              </a:rPr>
              <a:t>P</a:t>
            </a:r>
            <a:r>
              <a:rPr lang="de" dirty="0">
                <a:solidFill>
                  <a:schemeClr val="dk1"/>
                </a:solidFill>
              </a:rPr>
              <a:t>ool) reicht bei einem alternativlosen Medikament ein ärztliches Attest, das zu den Wettkämpfen mitgenommen werden muss. Ab den beiden höchsten Kadern (RTP &amp; NTP, dann pflegt man auch das ADAMS) muss im selben Fall eine Ausnahmegenehmigung bei der NADA beantragt werden. Bei Medizinische Notfallbehandlung kann auch rückwirkend eine Ausnahmegenehmigung erteilt werden (erst nach Lösung erwähnen).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59658" y="11306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atin typeface="+mj-l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15" name="Google Shape;15;p2"/>
          <p:cNvSpPr txBox="1">
            <a:spLocks noGrp="1"/>
          </p:cNvSpPr>
          <p:nvPr>
            <p:ph type="subTitle" idx="1"/>
          </p:nvPr>
        </p:nvSpPr>
        <p:spPr>
          <a:xfrm>
            <a:off x="359650" y="32202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6" name="Google Shape;16;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1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51" name="Google Shape;51;p1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atin typeface="+mj-lt"/>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2" name="Google Shape;52;p1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atin typeface="+mj-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1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atin typeface="+mj-lt"/>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297400" y="3972400"/>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atin typeface="+mj-lt"/>
              </a:defRPr>
            </a:lvl1pPr>
          </a:lstStyle>
          <a:p>
            <a:endParaRPr/>
          </a:p>
        </p:txBody>
      </p:sp>
      <p:sp>
        <p:nvSpPr>
          <p:cNvPr id="57" name="Google Shape;5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atin typeface="+mj-lt"/>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0" name="Google Shape;60;p1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atin typeface="+mj-lt"/>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1" name="Google Shape;6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445025"/>
            <a:ext cx="7592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800"/>
              <a:buNone/>
              <a:defRPr>
                <a:solidFill>
                  <a:schemeClr val="dk2"/>
                </a:solidFill>
                <a:latin typeface="+mj-lt"/>
              </a:defRPr>
            </a:lvl1pPr>
            <a:lvl2pPr lvl="1" algn="l">
              <a:lnSpc>
                <a:spcPct val="100000"/>
              </a:lnSpc>
              <a:spcBef>
                <a:spcPts val="0"/>
              </a:spcBef>
              <a:spcAft>
                <a:spcPts val="0"/>
              </a:spcAft>
              <a:buClr>
                <a:schemeClr val="dk2"/>
              </a:buClr>
              <a:buSzPts val="2800"/>
              <a:buNone/>
              <a:defRPr>
                <a:solidFill>
                  <a:schemeClr val="dk2"/>
                </a:solidFill>
              </a:defRPr>
            </a:lvl2pPr>
            <a:lvl3pPr lvl="2" algn="l">
              <a:lnSpc>
                <a:spcPct val="100000"/>
              </a:lnSpc>
              <a:spcBef>
                <a:spcPts val="0"/>
              </a:spcBef>
              <a:spcAft>
                <a:spcPts val="0"/>
              </a:spcAft>
              <a:buClr>
                <a:schemeClr val="dk2"/>
              </a:buClr>
              <a:buSzPts val="2800"/>
              <a:buNone/>
              <a:defRPr>
                <a:solidFill>
                  <a:schemeClr val="dk2"/>
                </a:solidFill>
              </a:defRPr>
            </a:lvl3pPr>
            <a:lvl4pPr lvl="3" algn="l">
              <a:lnSpc>
                <a:spcPct val="100000"/>
              </a:lnSpc>
              <a:spcBef>
                <a:spcPts val="0"/>
              </a:spcBef>
              <a:spcAft>
                <a:spcPts val="0"/>
              </a:spcAft>
              <a:buClr>
                <a:schemeClr val="dk2"/>
              </a:buClr>
              <a:buSzPts val="2800"/>
              <a:buNone/>
              <a:defRPr>
                <a:solidFill>
                  <a:schemeClr val="dk2"/>
                </a:solidFill>
              </a:defRPr>
            </a:lvl4pPr>
            <a:lvl5pPr lvl="4" algn="l">
              <a:lnSpc>
                <a:spcPct val="100000"/>
              </a:lnSpc>
              <a:spcBef>
                <a:spcPts val="0"/>
              </a:spcBef>
              <a:spcAft>
                <a:spcPts val="0"/>
              </a:spcAft>
              <a:buClr>
                <a:schemeClr val="dk2"/>
              </a:buClr>
              <a:buSzPts val="2800"/>
              <a:buNone/>
              <a:defRPr>
                <a:solidFill>
                  <a:schemeClr val="dk2"/>
                </a:solidFill>
              </a:defRPr>
            </a:lvl5pPr>
            <a:lvl6pPr lvl="5" algn="l">
              <a:lnSpc>
                <a:spcPct val="100000"/>
              </a:lnSpc>
              <a:spcBef>
                <a:spcPts val="0"/>
              </a:spcBef>
              <a:spcAft>
                <a:spcPts val="0"/>
              </a:spcAft>
              <a:buClr>
                <a:schemeClr val="dk2"/>
              </a:buClr>
              <a:buSzPts val="2800"/>
              <a:buNone/>
              <a:defRPr>
                <a:solidFill>
                  <a:schemeClr val="dk2"/>
                </a:solidFill>
              </a:defRPr>
            </a:lvl6pPr>
            <a:lvl7pPr lvl="6" algn="l">
              <a:lnSpc>
                <a:spcPct val="100000"/>
              </a:lnSpc>
              <a:spcBef>
                <a:spcPts val="0"/>
              </a:spcBef>
              <a:spcAft>
                <a:spcPts val="0"/>
              </a:spcAft>
              <a:buClr>
                <a:schemeClr val="dk2"/>
              </a:buClr>
              <a:buSzPts val="2800"/>
              <a:buNone/>
              <a:defRPr>
                <a:solidFill>
                  <a:schemeClr val="dk2"/>
                </a:solidFill>
              </a:defRPr>
            </a:lvl7pPr>
            <a:lvl8pPr lvl="7" algn="l">
              <a:lnSpc>
                <a:spcPct val="100000"/>
              </a:lnSpc>
              <a:spcBef>
                <a:spcPts val="0"/>
              </a:spcBef>
              <a:spcAft>
                <a:spcPts val="0"/>
              </a:spcAft>
              <a:buClr>
                <a:schemeClr val="dk2"/>
              </a:buClr>
              <a:buSzPts val="2800"/>
              <a:buNone/>
              <a:defRPr>
                <a:solidFill>
                  <a:schemeClr val="dk2"/>
                </a:solidFill>
              </a:defRPr>
            </a:lvl8pPr>
            <a:lvl9pPr lvl="8" algn="l">
              <a:lnSpc>
                <a:spcPct val="100000"/>
              </a:lnSpc>
              <a:spcBef>
                <a:spcPts val="0"/>
              </a:spcBef>
              <a:spcAft>
                <a:spcPts val="0"/>
              </a:spcAft>
              <a:buClr>
                <a:schemeClr val="dk2"/>
              </a:buClr>
              <a:buSzPts val="2800"/>
              <a:buNone/>
              <a:defRPr>
                <a:solidFill>
                  <a:schemeClr val="dk2"/>
                </a:solidFill>
              </a:defRPr>
            </a:lvl9pPr>
          </a:lstStyle>
          <a:p>
            <a:endParaRPr dirty="0"/>
          </a:p>
        </p:txBody>
      </p:sp>
      <p:sp>
        <p:nvSpPr>
          <p:cNvPr id="19" name="Google Shape;19;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7350" algn="l">
              <a:lnSpc>
                <a:spcPct val="115000"/>
              </a:lnSpc>
              <a:spcBef>
                <a:spcPts val="0"/>
              </a:spcBef>
              <a:spcAft>
                <a:spcPts val="0"/>
              </a:spcAft>
              <a:buClr>
                <a:srgbClr val="000000"/>
              </a:buClr>
              <a:buSzPts val="2500"/>
              <a:buChar char="●"/>
              <a:defRPr sz="2500">
                <a:solidFill>
                  <a:srgbClr val="000000"/>
                </a:solidFill>
                <a:latin typeface="+mj-lt"/>
              </a:defRPr>
            </a:lvl1pPr>
            <a:lvl2pPr marL="914400" lvl="1" indent="-387350" algn="l">
              <a:lnSpc>
                <a:spcPct val="115000"/>
              </a:lnSpc>
              <a:spcBef>
                <a:spcPts val="1600"/>
              </a:spcBef>
              <a:spcAft>
                <a:spcPts val="0"/>
              </a:spcAft>
              <a:buClr>
                <a:srgbClr val="000000"/>
              </a:buClr>
              <a:buSzPts val="2500"/>
              <a:buChar char="○"/>
              <a:defRPr sz="2500">
                <a:solidFill>
                  <a:srgbClr val="000000"/>
                </a:solidFill>
              </a:defRPr>
            </a:lvl2pPr>
            <a:lvl3pPr marL="1371600" lvl="2" indent="-387350" algn="l">
              <a:lnSpc>
                <a:spcPct val="115000"/>
              </a:lnSpc>
              <a:spcBef>
                <a:spcPts val="1600"/>
              </a:spcBef>
              <a:spcAft>
                <a:spcPts val="0"/>
              </a:spcAft>
              <a:buClr>
                <a:srgbClr val="000000"/>
              </a:buClr>
              <a:buSzPts val="2500"/>
              <a:buChar char="■"/>
              <a:defRPr sz="2500">
                <a:solidFill>
                  <a:srgbClr val="000000"/>
                </a:solidFill>
              </a:defRPr>
            </a:lvl3pPr>
            <a:lvl4pPr marL="1828800" lvl="3" indent="-387350" algn="l">
              <a:lnSpc>
                <a:spcPct val="115000"/>
              </a:lnSpc>
              <a:spcBef>
                <a:spcPts val="1600"/>
              </a:spcBef>
              <a:spcAft>
                <a:spcPts val="0"/>
              </a:spcAft>
              <a:buClr>
                <a:srgbClr val="000000"/>
              </a:buClr>
              <a:buSzPts val="2500"/>
              <a:buChar char="●"/>
              <a:defRPr sz="2500">
                <a:solidFill>
                  <a:srgbClr val="000000"/>
                </a:solidFill>
              </a:defRPr>
            </a:lvl4pPr>
            <a:lvl5pPr marL="2286000" lvl="4" indent="-387350" algn="l">
              <a:lnSpc>
                <a:spcPct val="115000"/>
              </a:lnSpc>
              <a:spcBef>
                <a:spcPts val="1600"/>
              </a:spcBef>
              <a:spcAft>
                <a:spcPts val="0"/>
              </a:spcAft>
              <a:buClr>
                <a:srgbClr val="000000"/>
              </a:buClr>
              <a:buSzPts val="2500"/>
              <a:buChar char="○"/>
              <a:defRPr sz="2500">
                <a:solidFill>
                  <a:srgbClr val="000000"/>
                </a:solidFill>
              </a:defRPr>
            </a:lvl5pPr>
            <a:lvl6pPr marL="2743200" lvl="5" indent="-387350" algn="l">
              <a:lnSpc>
                <a:spcPct val="115000"/>
              </a:lnSpc>
              <a:spcBef>
                <a:spcPts val="1600"/>
              </a:spcBef>
              <a:spcAft>
                <a:spcPts val="0"/>
              </a:spcAft>
              <a:buClr>
                <a:srgbClr val="000000"/>
              </a:buClr>
              <a:buSzPts val="2500"/>
              <a:buChar char="■"/>
              <a:defRPr sz="2500">
                <a:solidFill>
                  <a:srgbClr val="000000"/>
                </a:solidFill>
              </a:defRPr>
            </a:lvl6pPr>
            <a:lvl7pPr marL="3200400" lvl="6" indent="-387350" algn="l">
              <a:lnSpc>
                <a:spcPct val="115000"/>
              </a:lnSpc>
              <a:spcBef>
                <a:spcPts val="1600"/>
              </a:spcBef>
              <a:spcAft>
                <a:spcPts val="0"/>
              </a:spcAft>
              <a:buClr>
                <a:srgbClr val="000000"/>
              </a:buClr>
              <a:buSzPts val="2500"/>
              <a:buChar char="●"/>
              <a:defRPr sz="2500">
                <a:solidFill>
                  <a:srgbClr val="000000"/>
                </a:solidFill>
              </a:defRPr>
            </a:lvl7pPr>
            <a:lvl8pPr marL="3657600" lvl="7" indent="-387350" algn="l">
              <a:lnSpc>
                <a:spcPct val="115000"/>
              </a:lnSpc>
              <a:spcBef>
                <a:spcPts val="1600"/>
              </a:spcBef>
              <a:spcAft>
                <a:spcPts val="0"/>
              </a:spcAft>
              <a:buClr>
                <a:srgbClr val="000000"/>
              </a:buClr>
              <a:buSzPts val="2500"/>
              <a:buChar char="○"/>
              <a:defRPr sz="2500">
                <a:solidFill>
                  <a:srgbClr val="000000"/>
                </a:solidFill>
              </a:defRPr>
            </a:lvl8pPr>
            <a:lvl9pPr marL="4114800" lvl="8" indent="-387350" algn="l">
              <a:lnSpc>
                <a:spcPct val="115000"/>
              </a:lnSpc>
              <a:spcBef>
                <a:spcPts val="1600"/>
              </a:spcBef>
              <a:spcAft>
                <a:spcPts val="1600"/>
              </a:spcAft>
              <a:buClr>
                <a:srgbClr val="000000"/>
              </a:buClr>
              <a:buSzPts val="2500"/>
              <a:buChar char="■"/>
              <a:defRPr sz="2500">
                <a:solidFill>
                  <a:srgbClr val="000000"/>
                </a:solidFill>
              </a:defRPr>
            </a:lvl9pPr>
          </a:lstStyle>
          <a:p>
            <a:endParaRPr/>
          </a:p>
        </p:txBody>
      </p:sp>
      <p:sp>
        <p:nvSpPr>
          <p:cNvPr id="20" name="Google Shape;20;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rage">
  <p:cSld name="CUSTOM">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830450" y="1198950"/>
            <a:ext cx="5483100" cy="559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100"/>
              <a:buNone/>
              <a:defRPr sz="2100">
                <a:solidFill>
                  <a:schemeClr val="dk2"/>
                </a:solidFill>
                <a:latin typeface="+mj-lt"/>
              </a:defRPr>
            </a:lvl1pPr>
            <a:lvl2pPr lvl="1" algn="ctr">
              <a:lnSpc>
                <a:spcPct val="100000"/>
              </a:lnSpc>
              <a:spcBef>
                <a:spcPts val="0"/>
              </a:spcBef>
              <a:spcAft>
                <a:spcPts val="0"/>
              </a:spcAft>
              <a:buClr>
                <a:schemeClr val="dk2"/>
              </a:buClr>
              <a:buSzPts val="2100"/>
              <a:buNone/>
              <a:defRPr sz="2100">
                <a:solidFill>
                  <a:schemeClr val="dk2"/>
                </a:solidFill>
              </a:defRPr>
            </a:lvl2pPr>
            <a:lvl3pPr lvl="2" algn="ctr">
              <a:lnSpc>
                <a:spcPct val="100000"/>
              </a:lnSpc>
              <a:spcBef>
                <a:spcPts val="0"/>
              </a:spcBef>
              <a:spcAft>
                <a:spcPts val="0"/>
              </a:spcAft>
              <a:buClr>
                <a:schemeClr val="dk2"/>
              </a:buClr>
              <a:buSzPts val="2100"/>
              <a:buNone/>
              <a:defRPr sz="2100">
                <a:solidFill>
                  <a:schemeClr val="dk2"/>
                </a:solidFill>
              </a:defRPr>
            </a:lvl3pPr>
            <a:lvl4pPr lvl="3" algn="ctr">
              <a:lnSpc>
                <a:spcPct val="100000"/>
              </a:lnSpc>
              <a:spcBef>
                <a:spcPts val="0"/>
              </a:spcBef>
              <a:spcAft>
                <a:spcPts val="0"/>
              </a:spcAft>
              <a:buClr>
                <a:schemeClr val="dk2"/>
              </a:buClr>
              <a:buSzPts val="2100"/>
              <a:buNone/>
              <a:defRPr sz="2100">
                <a:solidFill>
                  <a:schemeClr val="dk2"/>
                </a:solidFill>
              </a:defRPr>
            </a:lvl4pPr>
            <a:lvl5pPr lvl="4" algn="ctr">
              <a:lnSpc>
                <a:spcPct val="100000"/>
              </a:lnSpc>
              <a:spcBef>
                <a:spcPts val="0"/>
              </a:spcBef>
              <a:spcAft>
                <a:spcPts val="0"/>
              </a:spcAft>
              <a:buClr>
                <a:schemeClr val="dk2"/>
              </a:buClr>
              <a:buSzPts val="2100"/>
              <a:buNone/>
              <a:defRPr sz="2100">
                <a:solidFill>
                  <a:schemeClr val="dk2"/>
                </a:solidFill>
              </a:defRPr>
            </a:lvl5pPr>
            <a:lvl6pPr lvl="5" algn="ctr">
              <a:lnSpc>
                <a:spcPct val="100000"/>
              </a:lnSpc>
              <a:spcBef>
                <a:spcPts val="0"/>
              </a:spcBef>
              <a:spcAft>
                <a:spcPts val="0"/>
              </a:spcAft>
              <a:buClr>
                <a:schemeClr val="dk2"/>
              </a:buClr>
              <a:buSzPts val="2100"/>
              <a:buNone/>
              <a:defRPr sz="2100">
                <a:solidFill>
                  <a:schemeClr val="dk2"/>
                </a:solidFill>
              </a:defRPr>
            </a:lvl6pPr>
            <a:lvl7pPr lvl="6" algn="ctr">
              <a:lnSpc>
                <a:spcPct val="100000"/>
              </a:lnSpc>
              <a:spcBef>
                <a:spcPts val="0"/>
              </a:spcBef>
              <a:spcAft>
                <a:spcPts val="0"/>
              </a:spcAft>
              <a:buClr>
                <a:schemeClr val="dk2"/>
              </a:buClr>
              <a:buSzPts val="2100"/>
              <a:buNone/>
              <a:defRPr sz="2100">
                <a:solidFill>
                  <a:schemeClr val="dk2"/>
                </a:solidFill>
              </a:defRPr>
            </a:lvl7pPr>
            <a:lvl8pPr lvl="7" algn="ctr">
              <a:lnSpc>
                <a:spcPct val="100000"/>
              </a:lnSpc>
              <a:spcBef>
                <a:spcPts val="0"/>
              </a:spcBef>
              <a:spcAft>
                <a:spcPts val="0"/>
              </a:spcAft>
              <a:buClr>
                <a:schemeClr val="dk2"/>
              </a:buClr>
              <a:buSzPts val="2100"/>
              <a:buNone/>
              <a:defRPr sz="2100">
                <a:solidFill>
                  <a:schemeClr val="dk2"/>
                </a:solidFill>
              </a:defRPr>
            </a:lvl8pPr>
            <a:lvl9pPr lvl="8" algn="ctr">
              <a:lnSpc>
                <a:spcPct val="100000"/>
              </a:lnSpc>
              <a:spcBef>
                <a:spcPts val="0"/>
              </a:spcBef>
              <a:spcAft>
                <a:spcPts val="0"/>
              </a:spcAft>
              <a:buClr>
                <a:schemeClr val="dk2"/>
              </a:buClr>
              <a:buSzPts val="2100"/>
              <a:buNone/>
              <a:defRPr sz="2100">
                <a:solidFill>
                  <a:schemeClr val="dk2"/>
                </a:solidFill>
              </a:defRPr>
            </a:lvl9pPr>
          </a:lstStyle>
          <a:p>
            <a:endParaRPr/>
          </a:p>
        </p:txBody>
      </p:sp>
      <p:sp>
        <p:nvSpPr>
          <p:cNvPr id="23" name="Google Shape;23;p4"/>
          <p:cNvSpPr txBox="1">
            <a:spLocks noGrp="1"/>
          </p:cNvSpPr>
          <p:nvPr>
            <p:ph type="title" idx="2"/>
          </p:nvPr>
        </p:nvSpPr>
        <p:spPr>
          <a:xfrm>
            <a:off x="847200" y="1932300"/>
            <a:ext cx="7449600" cy="127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4000">
                <a:latin typeface="+mj-lt"/>
              </a:defRPr>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atin typeface="+mj-lt"/>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dirty="0"/>
          </a:p>
        </p:txBody>
      </p:sp>
      <p:sp>
        <p:nvSpPr>
          <p:cNvPr id="26" name="Google Shape;2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7592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j-l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atin typeface="+mj-lt"/>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30" name="Google Shape;30;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atin typeface="+mj-lt"/>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Spalten 1">
  <p:cSld name="TITLE_AND_TWO_COLUMNS_1">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445025"/>
            <a:ext cx="75924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2"/>
              </a:buClr>
              <a:buSzPts val="2800"/>
              <a:buNone/>
              <a:defRPr>
                <a:solidFill>
                  <a:schemeClr val="dk2"/>
                </a:solidFill>
                <a:latin typeface="+mj-l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7"/>
          <p:cNvSpPr txBox="1">
            <a:spLocks noGrp="1"/>
          </p:cNvSpPr>
          <p:nvPr>
            <p:ph type="body" idx="1"/>
          </p:nvPr>
        </p:nvSpPr>
        <p:spPr>
          <a:xfrm>
            <a:off x="311700" y="174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000000"/>
              </a:buClr>
              <a:buSzPts val="1400"/>
              <a:buChar char="●"/>
              <a:defRPr sz="1400">
                <a:solidFill>
                  <a:srgbClr val="000000"/>
                </a:solidFill>
                <a:latin typeface="+mj-lt"/>
              </a:defRPr>
            </a:lvl1pPr>
            <a:lvl2pPr marL="914400" lvl="1" indent="-304800" algn="l">
              <a:lnSpc>
                <a:spcPct val="115000"/>
              </a:lnSpc>
              <a:spcBef>
                <a:spcPts val="1600"/>
              </a:spcBef>
              <a:spcAft>
                <a:spcPts val="0"/>
              </a:spcAft>
              <a:buClr>
                <a:srgbClr val="000000"/>
              </a:buClr>
              <a:buSzPts val="1200"/>
              <a:buChar char="○"/>
              <a:defRPr sz="1200">
                <a:solidFill>
                  <a:srgbClr val="000000"/>
                </a:solidFill>
              </a:defRPr>
            </a:lvl2pPr>
            <a:lvl3pPr marL="1371600" lvl="2" indent="-304800" algn="l">
              <a:lnSpc>
                <a:spcPct val="115000"/>
              </a:lnSpc>
              <a:spcBef>
                <a:spcPts val="1600"/>
              </a:spcBef>
              <a:spcAft>
                <a:spcPts val="0"/>
              </a:spcAft>
              <a:buClr>
                <a:srgbClr val="000000"/>
              </a:buClr>
              <a:buSzPts val="1200"/>
              <a:buChar char="■"/>
              <a:defRPr sz="1200">
                <a:solidFill>
                  <a:srgbClr val="000000"/>
                </a:solidFill>
              </a:defRPr>
            </a:lvl3pPr>
            <a:lvl4pPr marL="1828800" lvl="3" indent="-304800" algn="l">
              <a:lnSpc>
                <a:spcPct val="115000"/>
              </a:lnSpc>
              <a:spcBef>
                <a:spcPts val="1600"/>
              </a:spcBef>
              <a:spcAft>
                <a:spcPts val="0"/>
              </a:spcAft>
              <a:buClr>
                <a:srgbClr val="000000"/>
              </a:buClr>
              <a:buSzPts val="1200"/>
              <a:buChar char="●"/>
              <a:defRPr sz="1200">
                <a:solidFill>
                  <a:srgbClr val="000000"/>
                </a:solidFill>
              </a:defRPr>
            </a:lvl4pPr>
            <a:lvl5pPr marL="2286000" lvl="4" indent="-304800" algn="l">
              <a:lnSpc>
                <a:spcPct val="115000"/>
              </a:lnSpc>
              <a:spcBef>
                <a:spcPts val="1600"/>
              </a:spcBef>
              <a:spcAft>
                <a:spcPts val="0"/>
              </a:spcAft>
              <a:buClr>
                <a:srgbClr val="000000"/>
              </a:buClr>
              <a:buSzPts val="1200"/>
              <a:buChar char="○"/>
              <a:defRPr sz="1200">
                <a:solidFill>
                  <a:srgbClr val="000000"/>
                </a:solidFill>
              </a:defRPr>
            </a:lvl5pPr>
            <a:lvl6pPr marL="2743200" lvl="5" indent="-304800" algn="l">
              <a:lnSpc>
                <a:spcPct val="115000"/>
              </a:lnSpc>
              <a:spcBef>
                <a:spcPts val="1600"/>
              </a:spcBef>
              <a:spcAft>
                <a:spcPts val="0"/>
              </a:spcAft>
              <a:buClr>
                <a:srgbClr val="000000"/>
              </a:buClr>
              <a:buSzPts val="1200"/>
              <a:buChar char="■"/>
              <a:defRPr sz="1200">
                <a:solidFill>
                  <a:srgbClr val="000000"/>
                </a:solidFill>
              </a:defRPr>
            </a:lvl6pPr>
            <a:lvl7pPr marL="3200400" lvl="6" indent="-304800" algn="l">
              <a:lnSpc>
                <a:spcPct val="115000"/>
              </a:lnSpc>
              <a:spcBef>
                <a:spcPts val="1600"/>
              </a:spcBef>
              <a:spcAft>
                <a:spcPts val="0"/>
              </a:spcAft>
              <a:buClr>
                <a:srgbClr val="000000"/>
              </a:buClr>
              <a:buSzPts val="1200"/>
              <a:buChar char="●"/>
              <a:defRPr sz="1200">
                <a:solidFill>
                  <a:srgbClr val="000000"/>
                </a:solidFill>
              </a:defRPr>
            </a:lvl7pPr>
            <a:lvl8pPr marL="3657600" lvl="7" indent="-304800" algn="l">
              <a:lnSpc>
                <a:spcPct val="115000"/>
              </a:lnSpc>
              <a:spcBef>
                <a:spcPts val="1600"/>
              </a:spcBef>
              <a:spcAft>
                <a:spcPts val="0"/>
              </a:spcAft>
              <a:buClr>
                <a:srgbClr val="000000"/>
              </a:buClr>
              <a:buSzPts val="1200"/>
              <a:buChar char="○"/>
              <a:defRPr sz="1200">
                <a:solidFill>
                  <a:srgbClr val="000000"/>
                </a:solidFill>
              </a:defRPr>
            </a:lvl8pPr>
            <a:lvl9pPr marL="4114800" lvl="8" indent="-304800" algn="l">
              <a:lnSpc>
                <a:spcPct val="115000"/>
              </a:lnSpc>
              <a:spcBef>
                <a:spcPts val="1600"/>
              </a:spcBef>
              <a:spcAft>
                <a:spcPts val="1600"/>
              </a:spcAft>
              <a:buClr>
                <a:srgbClr val="000000"/>
              </a:buClr>
              <a:buSzPts val="1200"/>
              <a:buChar char="■"/>
              <a:defRPr sz="1200">
                <a:solidFill>
                  <a:srgbClr val="000000"/>
                </a:solidFill>
              </a:defRPr>
            </a:lvl9pPr>
          </a:lstStyle>
          <a:p>
            <a:endParaRPr/>
          </a:p>
        </p:txBody>
      </p:sp>
      <p:sp>
        <p:nvSpPr>
          <p:cNvPr id="35" name="Google Shape;35;p7"/>
          <p:cNvSpPr txBox="1">
            <a:spLocks noGrp="1"/>
          </p:cNvSpPr>
          <p:nvPr>
            <p:ph type="body" idx="2"/>
          </p:nvPr>
        </p:nvSpPr>
        <p:spPr>
          <a:xfrm>
            <a:off x="4832400" y="1742575"/>
            <a:ext cx="3999900" cy="432396"/>
          </a:xfrm>
          <a:prstGeom prst="rect">
            <a:avLst/>
          </a:prstGeom>
          <a:noFill/>
          <a:ln>
            <a:noFill/>
          </a:ln>
        </p:spPr>
        <p:txBody>
          <a:bodyPr spcFirstLastPara="1" wrap="square" lIns="91425" tIns="91425" rIns="91425" bIns="91425" anchor="t" anchorCtr="0">
            <a:spAutoFit/>
          </a:bodyPr>
          <a:lstStyle>
            <a:lvl1pPr marL="457200" lvl="0" indent="-317500" algn="l">
              <a:lnSpc>
                <a:spcPct val="115000"/>
              </a:lnSpc>
              <a:spcBef>
                <a:spcPts val="0"/>
              </a:spcBef>
              <a:spcAft>
                <a:spcPts val="0"/>
              </a:spcAft>
              <a:buClr>
                <a:srgbClr val="000000"/>
              </a:buClr>
              <a:buSzPts val="1400"/>
              <a:buChar char="●"/>
              <a:defRPr sz="1400">
                <a:solidFill>
                  <a:srgbClr val="000000"/>
                </a:solidFill>
                <a:latin typeface="+mj-lt"/>
              </a:defRPr>
            </a:lvl1pPr>
            <a:lvl2pPr marL="914400" lvl="1" indent="-304800" algn="l">
              <a:lnSpc>
                <a:spcPct val="115000"/>
              </a:lnSpc>
              <a:spcBef>
                <a:spcPts val="1600"/>
              </a:spcBef>
              <a:spcAft>
                <a:spcPts val="0"/>
              </a:spcAft>
              <a:buClr>
                <a:srgbClr val="000000"/>
              </a:buClr>
              <a:buSzPts val="1200"/>
              <a:buChar char="○"/>
              <a:defRPr sz="1200">
                <a:solidFill>
                  <a:srgbClr val="000000"/>
                </a:solidFill>
              </a:defRPr>
            </a:lvl2pPr>
            <a:lvl3pPr marL="1371600" lvl="2" indent="-304800" algn="l" rtl="0">
              <a:lnSpc>
                <a:spcPct val="115000"/>
              </a:lnSpc>
              <a:spcBef>
                <a:spcPts val="1600"/>
              </a:spcBef>
              <a:spcAft>
                <a:spcPts val="0"/>
              </a:spcAft>
              <a:buClr>
                <a:srgbClr val="000000"/>
              </a:buClr>
              <a:buSzPts val="1200"/>
              <a:buChar char="■"/>
              <a:defRPr sz="1200">
                <a:solidFill>
                  <a:srgbClr val="000000"/>
                </a:solidFill>
              </a:defRPr>
            </a:lvl3pPr>
            <a:lvl4pPr marL="1828800" lvl="3" indent="-304800" algn="l">
              <a:lnSpc>
                <a:spcPct val="115000"/>
              </a:lnSpc>
              <a:spcBef>
                <a:spcPts val="1600"/>
              </a:spcBef>
              <a:spcAft>
                <a:spcPts val="0"/>
              </a:spcAft>
              <a:buClr>
                <a:srgbClr val="000000"/>
              </a:buClr>
              <a:buSzPts val="1200"/>
              <a:buChar char="●"/>
              <a:defRPr sz="1200">
                <a:solidFill>
                  <a:srgbClr val="000000"/>
                </a:solidFill>
              </a:defRPr>
            </a:lvl4pPr>
            <a:lvl5pPr marL="2286000" lvl="4" indent="-304800" algn="l">
              <a:lnSpc>
                <a:spcPct val="115000"/>
              </a:lnSpc>
              <a:spcBef>
                <a:spcPts val="1600"/>
              </a:spcBef>
              <a:spcAft>
                <a:spcPts val="0"/>
              </a:spcAft>
              <a:buClr>
                <a:srgbClr val="000000"/>
              </a:buClr>
              <a:buSzPts val="1200"/>
              <a:buChar char="○"/>
              <a:defRPr sz="1200">
                <a:solidFill>
                  <a:srgbClr val="000000"/>
                </a:solidFill>
              </a:defRPr>
            </a:lvl5pPr>
            <a:lvl6pPr marL="2743200" lvl="5" indent="-304800" algn="l">
              <a:lnSpc>
                <a:spcPct val="115000"/>
              </a:lnSpc>
              <a:spcBef>
                <a:spcPts val="1600"/>
              </a:spcBef>
              <a:spcAft>
                <a:spcPts val="0"/>
              </a:spcAft>
              <a:buClr>
                <a:srgbClr val="000000"/>
              </a:buClr>
              <a:buSzPts val="1200"/>
              <a:buChar char="■"/>
              <a:defRPr sz="1200">
                <a:solidFill>
                  <a:srgbClr val="000000"/>
                </a:solidFill>
              </a:defRPr>
            </a:lvl6pPr>
            <a:lvl7pPr marL="3200400" lvl="6" indent="-304800" algn="l">
              <a:lnSpc>
                <a:spcPct val="115000"/>
              </a:lnSpc>
              <a:spcBef>
                <a:spcPts val="1600"/>
              </a:spcBef>
              <a:spcAft>
                <a:spcPts val="0"/>
              </a:spcAft>
              <a:buClr>
                <a:srgbClr val="000000"/>
              </a:buClr>
              <a:buSzPts val="1200"/>
              <a:buChar char="●"/>
              <a:defRPr sz="1200">
                <a:solidFill>
                  <a:srgbClr val="000000"/>
                </a:solidFill>
              </a:defRPr>
            </a:lvl7pPr>
            <a:lvl8pPr marL="3657600" lvl="7" indent="-304800" algn="l">
              <a:lnSpc>
                <a:spcPct val="115000"/>
              </a:lnSpc>
              <a:spcBef>
                <a:spcPts val="1600"/>
              </a:spcBef>
              <a:spcAft>
                <a:spcPts val="0"/>
              </a:spcAft>
              <a:buClr>
                <a:srgbClr val="000000"/>
              </a:buClr>
              <a:buSzPts val="1200"/>
              <a:buChar char="○"/>
              <a:defRPr sz="1200">
                <a:solidFill>
                  <a:srgbClr val="000000"/>
                </a:solidFill>
              </a:defRPr>
            </a:lvl8pPr>
            <a:lvl9pPr marL="4114800" lvl="8" indent="-304800" algn="l">
              <a:lnSpc>
                <a:spcPct val="115000"/>
              </a:lnSpc>
              <a:spcBef>
                <a:spcPts val="1600"/>
              </a:spcBef>
              <a:spcAft>
                <a:spcPts val="1600"/>
              </a:spcAft>
              <a:buClr>
                <a:srgbClr val="000000"/>
              </a:buClr>
              <a:buSzPts val="1200"/>
              <a:buChar char="■"/>
              <a:defRPr sz="1200">
                <a:solidFill>
                  <a:srgbClr val="000000"/>
                </a:solidFill>
              </a:defRPr>
            </a:lvl9pPr>
          </a:lstStyle>
          <a:p>
            <a:endParaRPr/>
          </a:p>
        </p:txBody>
      </p:sp>
      <p:sp>
        <p:nvSpPr>
          <p:cNvPr id="36" name="Google Shape;3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
        <p:nvSpPr>
          <p:cNvPr id="37" name="Google Shape;37;p7"/>
          <p:cNvSpPr txBox="1">
            <a:spLocks noGrp="1"/>
          </p:cNvSpPr>
          <p:nvPr>
            <p:ph type="subTitle" idx="3"/>
          </p:nvPr>
        </p:nvSpPr>
        <p:spPr>
          <a:xfrm>
            <a:off x="311700" y="1168000"/>
            <a:ext cx="3999900" cy="432396"/>
          </a:xfrm>
          <a:prstGeom prst="rect">
            <a:avLst/>
          </a:prstGeom>
          <a:noFill/>
          <a:ln>
            <a:noFill/>
          </a:ln>
        </p:spPr>
        <p:txBody>
          <a:bodyPr spcFirstLastPara="1" wrap="square" lIns="91425" tIns="91425" rIns="91425" bIns="91425" anchor="t" anchorCtr="0">
            <a:spAutoFit/>
          </a:bodyPr>
          <a:lstStyle>
            <a:lvl1pPr lvl="0" algn="l">
              <a:lnSpc>
                <a:spcPct val="115000"/>
              </a:lnSpc>
              <a:spcBef>
                <a:spcPts val="0"/>
              </a:spcBef>
              <a:spcAft>
                <a:spcPts val="0"/>
              </a:spcAft>
              <a:buClr>
                <a:srgbClr val="000000"/>
              </a:buClr>
              <a:buSzPts val="1400"/>
              <a:buNone/>
              <a:defRPr sz="1400" b="1">
                <a:solidFill>
                  <a:srgbClr val="000000"/>
                </a:solidFill>
                <a:latin typeface="+mj-lt"/>
              </a:defRPr>
            </a:lvl1pPr>
            <a:lvl2pPr lvl="1" algn="l">
              <a:lnSpc>
                <a:spcPct val="115000"/>
              </a:lnSpc>
              <a:spcBef>
                <a:spcPts val="1600"/>
              </a:spcBef>
              <a:spcAft>
                <a:spcPts val="0"/>
              </a:spcAft>
              <a:buClr>
                <a:srgbClr val="000000"/>
              </a:buClr>
              <a:buSzPts val="1400"/>
              <a:buNone/>
              <a:defRPr b="1">
                <a:solidFill>
                  <a:srgbClr val="000000"/>
                </a:solidFill>
              </a:defRPr>
            </a:lvl2pPr>
            <a:lvl3pPr lvl="2" algn="l">
              <a:lnSpc>
                <a:spcPct val="115000"/>
              </a:lnSpc>
              <a:spcBef>
                <a:spcPts val="1600"/>
              </a:spcBef>
              <a:spcAft>
                <a:spcPts val="0"/>
              </a:spcAft>
              <a:buClr>
                <a:srgbClr val="000000"/>
              </a:buClr>
              <a:buSzPts val="1400"/>
              <a:buNone/>
              <a:defRPr b="1">
                <a:solidFill>
                  <a:srgbClr val="000000"/>
                </a:solidFill>
              </a:defRPr>
            </a:lvl3pPr>
            <a:lvl4pPr lvl="3" algn="l">
              <a:lnSpc>
                <a:spcPct val="115000"/>
              </a:lnSpc>
              <a:spcBef>
                <a:spcPts val="1600"/>
              </a:spcBef>
              <a:spcAft>
                <a:spcPts val="0"/>
              </a:spcAft>
              <a:buClr>
                <a:srgbClr val="000000"/>
              </a:buClr>
              <a:buSzPts val="1400"/>
              <a:buNone/>
              <a:defRPr b="1">
                <a:solidFill>
                  <a:srgbClr val="000000"/>
                </a:solidFill>
              </a:defRPr>
            </a:lvl4pPr>
            <a:lvl5pPr lvl="4" algn="l">
              <a:lnSpc>
                <a:spcPct val="115000"/>
              </a:lnSpc>
              <a:spcBef>
                <a:spcPts val="1600"/>
              </a:spcBef>
              <a:spcAft>
                <a:spcPts val="0"/>
              </a:spcAft>
              <a:buClr>
                <a:srgbClr val="000000"/>
              </a:buClr>
              <a:buSzPts val="1400"/>
              <a:buNone/>
              <a:defRPr b="1">
                <a:solidFill>
                  <a:srgbClr val="000000"/>
                </a:solidFill>
              </a:defRPr>
            </a:lvl5pPr>
            <a:lvl6pPr lvl="5" algn="l">
              <a:lnSpc>
                <a:spcPct val="115000"/>
              </a:lnSpc>
              <a:spcBef>
                <a:spcPts val="1600"/>
              </a:spcBef>
              <a:spcAft>
                <a:spcPts val="0"/>
              </a:spcAft>
              <a:buClr>
                <a:srgbClr val="000000"/>
              </a:buClr>
              <a:buSzPts val="1400"/>
              <a:buNone/>
              <a:defRPr b="1">
                <a:solidFill>
                  <a:srgbClr val="000000"/>
                </a:solidFill>
              </a:defRPr>
            </a:lvl6pPr>
            <a:lvl7pPr lvl="6" algn="l">
              <a:lnSpc>
                <a:spcPct val="115000"/>
              </a:lnSpc>
              <a:spcBef>
                <a:spcPts val="1600"/>
              </a:spcBef>
              <a:spcAft>
                <a:spcPts val="0"/>
              </a:spcAft>
              <a:buClr>
                <a:srgbClr val="000000"/>
              </a:buClr>
              <a:buSzPts val="1400"/>
              <a:buNone/>
              <a:defRPr b="1">
                <a:solidFill>
                  <a:srgbClr val="000000"/>
                </a:solidFill>
              </a:defRPr>
            </a:lvl7pPr>
            <a:lvl8pPr lvl="7" algn="l">
              <a:lnSpc>
                <a:spcPct val="115000"/>
              </a:lnSpc>
              <a:spcBef>
                <a:spcPts val="1600"/>
              </a:spcBef>
              <a:spcAft>
                <a:spcPts val="0"/>
              </a:spcAft>
              <a:buClr>
                <a:srgbClr val="000000"/>
              </a:buClr>
              <a:buSzPts val="1400"/>
              <a:buNone/>
              <a:defRPr b="1">
                <a:solidFill>
                  <a:srgbClr val="000000"/>
                </a:solidFill>
              </a:defRPr>
            </a:lvl8pPr>
            <a:lvl9pPr lvl="8" algn="l">
              <a:lnSpc>
                <a:spcPct val="115000"/>
              </a:lnSpc>
              <a:spcBef>
                <a:spcPts val="1600"/>
              </a:spcBef>
              <a:spcAft>
                <a:spcPts val="1600"/>
              </a:spcAft>
              <a:buClr>
                <a:srgbClr val="000000"/>
              </a:buClr>
              <a:buSzPts val="1400"/>
              <a:buNone/>
              <a:defRPr b="1">
                <a:solidFill>
                  <a:srgbClr val="000000"/>
                </a:solidFill>
              </a:defRPr>
            </a:lvl9pPr>
          </a:lstStyle>
          <a:p>
            <a:endParaRPr/>
          </a:p>
        </p:txBody>
      </p:sp>
      <p:sp>
        <p:nvSpPr>
          <p:cNvPr id="38" name="Google Shape;38;p7"/>
          <p:cNvSpPr txBox="1">
            <a:spLocks noGrp="1"/>
          </p:cNvSpPr>
          <p:nvPr>
            <p:ph type="subTitle" idx="4"/>
          </p:nvPr>
        </p:nvSpPr>
        <p:spPr>
          <a:xfrm>
            <a:off x="4832400" y="1168050"/>
            <a:ext cx="3999900" cy="424200"/>
          </a:xfrm>
          <a:prstGeom prst="rect">
            <a:avLst/>
          </a:prstGeom>
          <a:noFill/>
          <a:ln>
            <a:noFill/>
          </a:ln>
        </p:spPr>
        <p:txBody>
          <a:bodyPr spcFirstLastPara="1" wrap="square" lIns="91425" tIns="91425" rIns="91425" bIns="91425" anchor="t" anchorCtr="0">
            <a:noAutofit/>
          </a:bodyPr>
          <a:lstStyle>
            <a:lvl1pPr marL="0" marR="0" lvl="0" indent="0" algn="l" rtl="0">
              <a:lnSpc>
                <a:spcPct val="115000"/>
              </a:lnSpc>
              <a:spcBef>
                <a:spcPts val="0"/>
              </a:spcBef>
              <a:spcAft>
                <a:spcPts val="0"/>
              </a:spcAft>
              <a:buClr>
                <a:srgbClr val="000000"/>
              </a:buClr>
              <a:buSzPts val="1400"/>
              <a:buNone/>
              <a:defRPr sz="1400" b="1">
                <a:solidFill>
                  <a:srgbClr val="000000"/>
                </a:solidFill>
                <a:latin typeface="+mj-lt"/>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9"/>
        <p:cNvGrpSpPr/>
        <p:nvPr/>
      </p:nvGrpSpPr>
      <p:grpSpPr>
        <a:xfrm>
          <a:off x="0" y="0"/>
          <a:ext cx="0" cy="0"/>
          <a:chOff x="0" y="0"/>
          <a:chExt cx="0" cy="0"/>
        </a:xfrm>
      </p:grpSpPr>
      <p:sp>
        <p:nvSpPr>
          <p:cNvPr id="41" name="Google Shape;4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
        <p:nvSpPr>
          <p:cNvPr id="2" name="Title 1">
            <a:extLst>
              <a:ext uri="{FF2B5EF4-FFF2-40B4-BE49-F238E27FC236}">
                <a16:creationId xmlns:a16="http://schemas.microsoft.com/office/drawing/2014/main" id="{D1D8C25A-B18E-47B8-9355-B2B417074EB0}"/>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atin typeface="+mj-lt"/>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4" name="Google Shape;44;p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atin typeface="+mj-lt"/>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5" name="Google Shape;4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atin typeface="+mj-lt"/>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8" name="Google Shape;4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j-lt"/>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5">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75924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dirty="0"/>
          </a:p>
        </p:txBody>
      </p:sp>
      <p:sp>
        <p:nvSpPr>
          <p:cNvPr id="7" name="Google Shape;7;p1"/>
          <p:cNvSpPr txBox="1">
            <a:spLocks noGrp="1"/>
          </p:cNvSpPr>
          <p:nvPr>
            <p:ph type="body" idx="1"/>
          </p:nvPr>
        </p:nvSpPr>
        <p:spPr>
          <a:xfrm>
            <a:off x="311700" y="1132403"/>
            <a:ext cx="8520600" cy="3100482"/>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mn-lt"/>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de-DE" smtClean="0"/>
              <a:pPr/>
              <a:t>‹Nr.›</a:t>
            </a:fld>
            <a:endParaRPr lang="de-DE" dirty="0"/>
          </a:p>
        </p:txBody>
      </p:sp>
      <p:sp>
        <p:nvSpPr>
          <p:cNvPr id="11" name="Google Shape;11;p1"/>
          <p:cNvSpPr txBox="1"/>
          <p:nvPr/>
        </p:nvSpPr>
        <p:spPr>
          <a:xfrm>
            <a:off x="7308050" y="4663225"/>
            <a:ext cx="1524300" cy="34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mn-lt"/>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6.xml"/><Relationship Id="rId18" Type="http://schemas.openxmlformats.org/officeDocument/2006/relationships/slide" Target="slide36.xml"/><Relationship Id="rId3" Type="http://schemas.openxmlformats.org/officeDocument/2006/relationships/image" Target="../media/image2.jpg"/><Relationship Id="rId7" Type="http://schemas.openxmlformats.org/officeDocument/2006/relationships/slide" Target="slide10.xml"/><Relationship Id="rId12" Type="http://schemas.openxmlformats.org/officeDocument/2006/relationships/slide" Target="slide24.xml"/><Relationship Id="rId17" Type="http://schemas.openxmlformats.org/officeDocument/2006/relationships/slide" Target="slide35.xml"/><Relationship Id="rId2" Type="http://schemas.openxmlformats.org/officeDocument/2006/relationships/notesSlide" Target="../notesSlides/notesSlide2.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21.xml"/><Relationship Id="rId5" Type="http://schemas.openxmlformats.org/officeDocument/2006/relationships/slide" Target="slide5.xml"/><Relationship Id="rId15" Type="http://schemas.openxmlformats.org/officeDocument/2006/relationships/slide" Target="slide31.xml"/><Relationship Id="rId10" Type="http://schemas.openxmlformats.org/officeDocument/2006/relationships/slide" Target="slide18.xml"/><Relationship Id="rId19" Type="http://schemas.openxmlformats.org/officeDocument/2006/relationships/slide" Target="slide37.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359658" y="1009647"/>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de" dirty="0">
                <a:latin typeface="Rubik" pitchFamily="2" charset="-79"/>
                <a:cs typeface="Rubik" pitchFamily="2" charset="-79"/>
              </a:rPr>
              <a:t>Anti-Doping-Quiz</a:t>
            </a:r>
            <a:endParaRPr dirty="0">
              <a:latin typeface="Rubik" pitchFamily="2" charset="-79"/>
              <a:cs typeface="Rubik" pitchFamily="2" charset="-79"/>
            </a:endParaRPr>
          </a:p>
        </p:txBody>
      </p:sp>
      <p:sp>
        <p:nvSpPr>
          <p:cNvPr id="69" name="Google Shape;69;p15"/>
          <p:cNvSpPr txBox="1">
            <a:spLocks noGrp="1"/>
          </p:cNvSpPr>
          <p:nvPr>
            <p:ph type="subTitle" idx="1"/>
          </p:nvPr>
        </p:nvSpPr>
        <p:spPr>
          <a:xfrm>
            <a:off x="359658" y="3052136"/>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DE" dirty="0">
                <a:latin typeface="+mn-lt"/>
              </a:rPr>
              <a:t>&gt;&gt; Hier eigener Veranstaltungsname &lt;&lt;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4"/>
          <p:cNvSpPr txBox="1">
            <a:spLocks noGrp="1"/>
          </p:cNvSpPr>
          <p:nvPr>
            <p:ph type="title" idx="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dirty="0">
                <a:latin typeface="+mj-lt"/>
              </a:rPr>
              <a:t>Nenne 3 Dopingfallen!</a:t>
            </a:r>
            <a:endParaRPr dirty="0">
              <a:latin typeface="+mj-lt"/>
            </a:endParaRPr>
          </a:p>
        </p:txBody>
      </p:sp>
      <p:sp>
        <p:nvSpPr>
          <p:cNvPr id="163" name="Google Shape;163;p24"/>
          <p:cNvSpPr txBox="1"/>
          <p:nvPr/>
        </p:nvSpPr>
        <p:spPr>
          <a:xfrm>
            <a:off x="1071846" y="3480225"/>
            <a:ext cx="7060864" cy="60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j-lt"/>
                <a:ea typeface="Arial"/>
                <a:cs typeface="Arial"/>
                <a:sym typeface="Arial"/>
              </a:rPr>
              <a:t>Dopingfalle: Dinge, die Doping sind, von denen man das aber nicht glaubt.</a:t>
            </a:r>
            <a:endParaRPr sz="1400" b="0" i="0" u="none" strike="noStrike" cap="none" dirty="0">
              <a:solidFill>
                <a:srgbClr val="000000"/>
              </a:solidFill>
              <a:latin typeface="+mj-lt"/>
              <a:ea typeface="Arial"/>
              <a:cs typeface="Arial"/>
              <a:sym typeface="Arial"/>
            </a:endParaRPr>
          </a:p>
        </p:txBody>
      </p:sp>
      <p:sp>
        <p:nvSpPr>
          <p:cNvPr id="164" name="Google Shape;164;p24">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99;p17">
            <a:extLst>
              <a:ext uri="{FF2B5EF4-FFF2-40B4-BE49-F238E27FC236}">
                <a16:creationId xmlns:a16="http://schemas.microsoft.com/office/drawing/2014/main" id="{DDA448D8-8CBA-64BB-0C47-6A660B3FE5F0}"/>
              </a:ext>
            </a:extLst>
          </p:cNvPr>
          <p:cNvSpPr txBox="1">
            <a:spLocks/>
          </p:cNvSpPr>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r>
              <a:rPr lang="de-DE" dirty="0">
                <a:latin typeface="+mj-lt"/>
              </a:rPr>
              <a:t>Allgemein - 400 Punkte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dirty="0"/>
              <a:t>Dopingfallen</a:t>
            </a:r>
            <a:endParaRPr dirty="0"/>
          </a:p>
        </p:txBody>
      </p:sp>
      <p:sp>
        <p:nvSpPr>
          <p:cNvPr id="170" name="Google Shape;170;p25"/>
          <p:cNvSpPr txBox="1">
            <a:spLocks noGrp="1"/>
          </p:cNvSpPr>
          <p:nvPr>
            <p:ph type="body" idx="1"/>
          </p:nvPr>
        </p:nvSpPr>
        <p:spPr>
          <a:xfrm>
            <a:off x="311700" y="1152475"/>
            <a:ext cx="6775200" cy="34164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
            </a:pPr>
            <a:r>
              <a:rPr lang="de" dirty="0"/>
              <a:t>Mohnkuchen (Morphin)</a:t>
            </a:r>
            <a:endParaRPr dirty="0"/>
          </a:p>
          <a:p>
            <a:pPr marL="457200" lvl="0" indent="-387350" algn="l" rtl="0">
              <a:lnSpc>
                <a:spcPct val="115000"/>
              </a:lnSpc>
              <a:spcBef>
                <a:spcPts val="0"/>
              </a:spcBef>
              <a:spcAft>
                <a:spcPts val="0"/>
              </a:spcAft>
              <a:buSzPts val="2500"/>
              <a:buChar char="➢"/>
            </a:pPr>
            <a:r>
              <a:rPr lang="de" dirty="0"/>
              <a:t>Hustensaft (z.T.)</a:t>
            </a:r>
            <a:endParaRPr dirty="0"/>
          </a:p>
          <a:p>
            <a:pPr marL="457200" lvl="0" indent="-387350" algn="l" rtl="0">
              <a:lnSpc>
                <a:spcPct val="115000"/>
              </a:lnSpc>
              <a:spcBef>
                <a:spcPts val="0"/>
              </a:spcBef>
              <a:spcAft>
                <a:spcPts val="0"/>
              </a:spcAft>
              <a:buSzPts val="2500"/>
              <a:buChar char="➢"/>
            </a:pPr>
            <a:r>
              <a:rPr lang="de" dirty="0"/>
              <a:t>Nahrungsergänzungsmittel (NEM) (z.T.)</a:t>
            </a:r>
            <a:endParaRPr dirty="0"/>
          </a:p>
          <a:p>
            <a:pPr marL="457200" lvl="0" indent="-387350" algn="l" rtl="0">
              <a:lnSpc>
                <a:spcPct val="115000"/>
              </a:lnSpc>
              <a:spcBef>
                <a:spcPts val="0"/>
              </a:spcBef>
              <a:spcAft>
                <a:spcPts val="0"/>
              </a:spcAft>
              <a:buSzPts val="2500"/>
              <a:buChar char="➢"/>
            </a:pPr>
            <a:r>
              <a:rPr lang="de" dirty="0"/>
              <a:t>Cannabis (auch Passivrauchen)</a:t>
            </a:r>
            <a:endParaRPr dirty="0"/>
          </a:p>
          <a:p>
            <a:pPr marL="457200" lvl="0" indent="-387350" algn="l" rtl="0">
              <a:lnSpc>
                <a:spcPct val="115000"/>
              </a:lnSpc>
              <a:spcBef>
                <a:spcPts val="0"/>
              </a:spcBef>
              <a:spcAft>
                <a:spcPts val="0"/>
              </a:spcAft>
              <a:buSzPts val="2500"/>
              <a:buChar char="➢"/>
            </a:pPr>
            <a:r>
              <a:rPr lang="de" dirty="0"/>
              <a:t>Medikamente mit verbotenen Substanzen</a:t>
            </a:r>
            <a:endParaRPr dirty="0"/>
          </a:p>
          <a:p>
            <a:pPr marL="457200" lvl="0" indent="-387350" algn="l" rtl="0">
              <a:lnSpc>
                <a:spcPct val="115000"/>
              </a:lnSpc>
              <a:spcBef>
                <a:spcPts val="0"/>
              </a:spcBef>
              <a:spcAft>
                <a:spcPts val="0"/>
              </a:spcAft>
              <a:buSzPts val="2500"/>
              <a:buChar char="➢"/>
            </a:pPr>
            <a:r>
              <a:rPr lang="de" dirty="0"/>
              <a:t>… </a:t>
            </a:r>
            <a:endParaRPr dirty="0"/>
          </a:p>
        </p:txBody>
      </p:sp>
      <p:pic>
        <p:nvPicPr>
          <p:cNvPr id="171" name="Google Shape;171;p25"/>
          <p:cNvPicPr preferRelativeResize="0"/>
          <p:nvPr/>
        </p:nvPicPr>
        <p:blipFill rotWithShape="1">
          <a:blip r:embed="rId3">
            <a:alphaModFix/>
          </a:blip>
          <a:srcRect/>
          <a:stretch/>
        </p:blipFill>
        <p:spPr>
          <a:xfrm>
            <a:off x="7746901" y="3359450"/>
            <a:ext cx="1085400" cy="1089635"/>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49803"/>
              </a:srgbClr>
            </a:outerShdw>
          </a:effectLst>
        </p:spPr>
      </p:pic>
      <p:pic>
        <p:nvPicPr>
          <p:cNvPr id="172" name="Google Shape;172;p25"/>
          <p:cNvPicPr preferRelativeResize="0"/>
          <p:nvPr/>
        </p:nvPicPr>
        <p:blipFill rotWithShape="1">
          <a:blip r:embed="rId4">
            <a:alphaModFix/>
          </a:blip>
          <a:srcRect/>
          <a:stretch/>
        </p:blipFill>
        <p:spPr>
          <a:xfrm>
            <a:off x="7746903" y="2219354"/>
            <a:ext cx="1085400" cy="959180"/>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49803"/>
              </a:srgbClr>
            </a:outerShdw>
          </a:effectLst>
        </p:spPr>
      </p:pic>
      <p:pic>
        <p:nvPicPr>
          <p:cNvPr id="173" name="Google Shape;173;p25"/>
          <p:cNvPicPr preferRelativeResize="0"/>
          <p:nvPr/>
        </p:nvPicPr>
        <p:blipFill rotWithShape="1">
          <a:blip r:embed="rId5">
            <a:alphaModFix/>
          </a:blip>
          <a:srcRect/>
          <a:stretch/>
        </p:blipFill>
        <p:spPr>
          <a:xfrm>
            <a:off x="7746900" y="1138338"/>
            <a:ext cx="1085400" cy="900100"/>
          </a:xfrm>
          <a:prstGeom prst="rect">
            <a:avLst/>
          </a:prstGeom>
          <a:noFill/>
          <a:ln w="19050" cap="flat" cmpd="sng">
            <a:solidFill>
              <a:srgbClr val="000000"/>
            </a:solidFill>
            <a:prstDash val="solid"/>
            <a:round/>
            <a:headEnd type="none" w="sm" len="sm"/>
            <a:tailEnd type="none" w="sm" len="sm"/>
          </a:ln>
          <a:effectLst>
            <a:outerShdw blurRad="57150" dist="19050" dir="5400000" algn="bl" rotWithShape="0">
              <a:srgbClr val="000000">
                <a:alpha val="49803"/>
              </a:srgbClr>
            </a:outerShdw>
          </a:effectLst>
        </p:spPr>
      </p:pic>
      <p:sp>
        <p:nvSpPr>
          <p:cNvPr id="174" name="Google Shape;174;p25">
            <a:hlinkClick r:id="rId6" action="ppaction://hlinksldjump"/>
          </p:cNvPr>
          <p:cNvSpPr/>
          <p:nvPr/>
        </p:nvSpPr>
        <p:spPr>
          <a:xfrm>
            <a:off x="6919925"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6"/>
          <p:cNvSpPr txBox="1">
            <a:spLocks noGrp="1"/>
          </p:cNvSpPr>
          <p:nvPr>
            <p:ph type="title" idx="2"/>
          </p:nvPr>
        </p:nvSpPr>
        <p:spPr>
          <a:xfrm>
            <a:off x="847200" y="1932300"/>
            <a:ext cx="7449600" cy="1891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dirty="0"/>
              <a:t>Wer kann zu einer Dopingkontrolle aufgefordert werden?</a:t>
            </a:r>
            <a:endParaRPr dirty="0"/>
          </a:p>
        </p:txBody>
      </p:sp>
      <p:sp>
        <p:nvSpPr>
          <p:cNvPr id="181" name="Google Shape;181;p26">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99;p17">
            <a:extLst>
              <a:ext uri="{FF2B5EF4-FFF2-40B4-BE49-F238E27FC236}">
                <a16:creationId xmlns:a16="http://schemas.microsoft.com/office/drawing/2014/main" id="{A58751FC-087C-D7CC-A1DC-655B8D492969}"/>
              </a:ext>
            </a:extLst>
          </p:cNvPr>
          <p:cNvSpPr txBox="1">
            <a:spLocks noGrp="1"/>
          </p:cNvSpPr>
          <p:nvPr>
            <p:ph type="title"/>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de" dirty="0">
                <a:latin typeface="+mj-lt"/>
              </a:rPr>
              <a:t>Kontrolle - 100 Punkte </a:t>
            </a:r>
            <a:endParaRPr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Aufforderung - Multiple Choice</a:t>
            </a:r>
            <a:endParaRPr/>
          </a:p>
        </p:txBody>
      </p:sp>
      <p:sp>
        <p:nvSpPr>
          <p:cNvPr id="187" name="Google Shape;187;p27">
            <a:hlinkClick r:id="rId3" action="ppaction://hlinksldjump"/>
          </p:cNvPr>
          <p:cNvSpPr/>
          <p:nvPr/>
        </p:nvSpPr>
        <p:spPr>
          <a:xfrm>
            <a:off x="1525100" y="1499625"/>
            <a:ext cx="1685700" cy="7470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j-lt"/>
                <a:ea typeface="Arial"/>
                <a:cs typeface="Arial"/>
                <a:sym typeface="Arial"/>
              </a:rPr>
              <a:t>Jede*r Sportler*in währen</a:t>
            </a:r>
            <a:r>
              <a:rPr lang="de" dirty="0">
                <a:latin typeface="+mj-lt"/>
              </a:rPr>
              <a:t>d eines Wettkampfs</a:t>
            </a:r>
            <a:endParaRPr sz="1400" b="0" i="0" u="none" strike="noStrike" cap="none" dirty="0">
              <a:solidFill>
                <a:srgbClr val="000000"/>
              </a:solidFill>
              <a:latin typeface="+mj-lt"/>
              <a:ea typeface="Arial"/>
              <a:cs typeface="Arial"/>
              <a:sym typeface="Arial"/>
            </a:endParaRPr>
          </a:p>
        </p:txBody>
      </p:sp>
      <p:sp>
        <p:nvSpPr>
          <p:cNvPr id="188" name="Google Shape;188;p27">
            <a:hlinkClick r:id="rId3" action="ppaction://hlinksldjump"/>
          </p:cNvPr>
          <p:cNvSpPr/>
          <p:nvPr/>
        </p:nvSpPr>
        <p:spPr>
          <a:xfrm>
            <a:off x="5051825" y="1663275"/>
            <a:ext cx="1832054" cy="4197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mj-lt"/>
                <a:ea typeface="Arial"/>
                <a:cs typeface="Arial"/>
                <a:sym typeface="Arial"/>
              </a:rPr>
              <a:t>Ü18 Sportler*innen</a:t>
            </a:r>
            <a:endParaRPr sz="1400" b="0" i="0" u="none" strike="noStrike" cap="none">
              <a:solidFill>
                <a:srgbClr val="000000"/>
              </a:solidFill>
              <a:latin typeface="+mj-lt"/>
              <a:ea typeface="Arial"/>
              <a:cs typeface="Arial"/>
              <a:sym typeface="Arial"/>
            </a:endParaRPr>
          </a:p>
        </p:txBody>
      </p:sp>
      <p:sp>
        <p:nvSpPr>
          <p:cNvPr id="189" name="Google Shape;189;p27">
            <a:hlinkClick r:id="rId3" action="ppaction://hlinksldjump"/>
          </p:cNvPr>
          <p:cNvSpPr/>
          <p:nvPr/>
        </p:nvSpPr>
        <p:spPr>
          <a:xfrm>
            <a:off x="1525099" y="3063775"/>
            <a:ext cx="2348161" cy="4197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mj-lt"/>
                <a:ea typeface="Arial"/>
                <a:cs typeface="Arial"/>
                <a:sym typeface="Arial"/>
              </a:rPr>
              <a:t>Jede*r </a:t>
            </a:r>
            <a:r>
              <a:rPr lang="de">
                <a:latin typeface="+mj-lt"/>
              </a:rPr>
              <a:t>Testpool-Athlet*in</a:t>
            </a:r>
            <a:endParaRPr sz="1400" b="0" i="0" u="none" strike="noStrike" cap="none">
              <a:solidFill>
                <a:srgbClr val="000000"/>
              </a:solidFill>
              <a:latin typeface="+mj-lt"/>
              <a:ea typeface="Arial"/>
              <a:cs typeface="Arial"/>
              <a:sym typeface="Arial"/>
            </a:endParaRPr>
          </a:p>
        </p:txBody>
      </p:sp>
      <p:sp>
        <p:nvSpPr>
          <p:cNvPr id="190" name="Google Shape;190;p27">
            <a:hlinkClick r:id="rId3" action="ppaction://hlinksldjump"/>
          </p:cNvPr>
          <p:cNvSpPr/>
          <p:nvPr/>
        </p:nvSpPr>
        <p:spPr>
          <a:xfrm>
            <a:off x="5051825" y="2987275"/>
            <a:ext cx="2197200" cy="5727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mj-lt"/>
                <a:ea typeface="Arial"/>
                <a:cs typeface="Arial"/>
                <a:sym typeface="Arial"/>
              </a:rPr>
              <a:t>Nur Sportler*innen der Nationalmannschaften</a:t>
            </a:r>
            <a:endParaRPr sz="1400" b="0" i="0" u="none" strike="noStrike" cap="none">
              <a:solidFill>
                <a:srgbClr val="000000"/>
              </a:solidFill>
              <a:latin typeface="+mj-lt"/>
              <a:ea typeface="Arial"/>
              <a:cs typeface="Arial"/>
              <a:sym typeface="Arial"/>
            </a:endParaRPr>
          </a:p>
        </p:txBody>
      </p:sp>
      <p:sp>
        <p:nvSpPr>
          <p:cNvPr id="191" name="Google Shape;191;p27">
            <a:hlinkClick r:id="rId3" action="ppaction://hlinksldjump"/>
          </p:cNvPr>
          <p:cNvSpPr/>
          <p:nvPr/>
        </p:nvSpPr>
        <p:spPr>
          <a:xfrm>
            <a:off x="786450" y="1657125"/>
            <a:ext cx="432000" cy="432000"/>
          </a:xfrm>
          <a:prstGeom prst="ellipse">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mj-lt"/>
                <a:ea typeface="Arial"/>
                <a:cs typeface="Arial"/>
                <a:sym typeface="Arial"/>
              </a:rPr>
              <a:t>A</a:t>
            </a:r>
            <a:endParaRPr sz="1400" b="0" i="0" u="none" strike="noStrike" cap="none">
              <a:solidFill>
                <a:srgbClr val="000000"/>
              </a:solidFill>
              <a:latin typeface="+mj-lt"/>
              <a:ea typeface="Arial"/>
              <a:cs typeface="Arial"/>
              <a:sym typeface="Arial"/>
            </a:endParaRPr>
          </a:p>
        </p:txBody>
      </p:sp>
      <p:sp>
        <p:nvSpPr>
          <p:cNvPr id="192" name="Google Shape;192;p27">
            <a:hlinkClick r:id="rId3" action="ppaction://hlinksldjump"/>
          </p:cNvPr>
          <p:cNvSpPr/>
          <p:nvPr/>
        </p:nvSpPr>
        <p:spPr>
          <a:xfrm>
            <a:off x="4356000" y="1657125"/>
            <a:ext cx="432000" cy="432000"/>
          </a:xfrm>
          <a:prstGeom prst="ellipse">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mj-lt"/>
                <a:ea typeface="Arial"/>
                <a:cs typeface="Arial"/>
                <a:sym typeface="Arial"/>
              </a:rPr>
              <a:t>B</a:t>
            </a:r>
            <a:endParaRPr sz="1400" b="0" i="0" u="none" strike="noStrike" cap="none">
              <a:solidFill>
                <a:srgbClr val="000000"/>
              </a:solidFill>
              <a:latin typeface="+mj-lt"/>
              <a:ea typeface="Arial"/>
              <a:cs typeface="Arial"/>
              <a:sym typeface="Arial"/>
            </a:endParaRPr>
          </a:p>
        </p:txBody>
      </p:sp>
      <p:sp>
        <p:nvSpPr>
          <p:cNvPr id="193" name="Google Shape;193;p27">
            <a:hlinkClick r:id="rId3" action="ppaction://hlinksldjump"/>
          </p:cNvPr>
          <p:cNvSpPr/>
          <p:nvPr/>
        </p:nvSpPr>
        <p:spPr>
          <a:xfrm>
            <a:off x="786450" y="3057625"/>
            <a:ext cx="432000" cy="432000"/>
          </a:xfrm>
          <a:prstGeom prst="ellipse">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mj-lt"/>
                <a:ea typeface="Arial"/>
                <a:cs typeface="Arial"/>
                <a:sym typeface="Arial"/>
              </a:rPr>
              <a:t>C</a:t>
            </a:r>
            <a:endParaRPr sz="1400" b="0" i="0" u="none" strike="noStrike" cap="none">
              <a:solidFill>
                <a:srgbClr val="000000"/>
              </a:solidFill>
              <a:latin typeface="+mj-lt"/>
              <a:ea typeface="Arial"/>
              <a:cs typeface="Arial"/>
              <a:sym typeface="Arial"/>
            </a:endParaRPr>
          </a:p>
        </p:txBody>
      </p:sp>
      <p:sp>
        <p:nvSpPr>
          <p:cNvPr id="194" name="Google Shape;194;p27">
            <a:hlinkClick r:id="rId3" action="ppaction://hlinksldjump"/>
          </p:cNvPr>
          <p:cNvSpPr/>
          <p:nvPr/>
        </p:nvSpPr>
        <p:spPr>
          <a:xfrm>
            <a:off x="4356000" y="3057625"/>
            <a:ext cx="432000" cy="432000"/>
          </a:xfrm>
          <a:prstGeom prst="ellipse">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mj-lt"/>
                <a:ea typeface="Arial"/>
                <a:cs typeface="Arial"/>
                <a:sym typeface="Arial"/>
              </a:rPr>
              <a:t>D</a:t>
            </a:r>
            <a:endParaRPr sz="1400" b="0" i="0" u="none" strike="noStrike" cap="none">
              <a:solidFill>
                <a:srgbClr val="000000"/>
              </a:solidFill>
              <a:latin typeface="+mj-lt"/>
              <a:ea typeface="Arial"/>
              <a:cs typeface="Arial"/>
              <a:sym typeface="Arial"/>
            </a:endParaRPr>
          </a:p>
        </p:txBody>
      </p:sp>
      <p:sp>
        <p:nvSpPr>
          <p:cNvPr id="195" name="Google Shape;195;p27">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96" name="Google Shape;196;p27">
            <a:hlinkClick r:id="rId3" action="ppaction://hlinksldjump"/>
          </p:cNvPr>
          <p:cNvSpPr/>
          <p:nvPr/>
        </p:nvSpPr>
        <p:spPr>
          <a:xfrm>
            <a:off x="3533850" y="4022600"/>
            <a:ext cx="1254150" cy="551400"/>
          </a:xfrm>
          <a:prstGeom prst="rect">
            <a:avLst/>
          </a:prstGeom>
          <a:solidFill>
            <a:srgbClr val="FF9932"/>
          </a:solidFill>
          <a:ln w="9525" cap="sq" cmpd="dbl">
            <a:solidFill>
              <a:schemeClr val="dk2"/>
            </a:solidFill>
            <a:prstDash val="solid"/>
            <a:bevel/>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SzPts val="1400"/>
            </a:pPr>
            <a:r>
              <a:rPr lang="de">
                <a:latin typeface="+mj-lt"/>
              </a:rPr>
              <a:t>Zur Lösung</a:t>
            </a:r>
            <a:endParaRPr>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Aufforderung - Lösung</a:t>
            </a:r>
            <a:endParaRPr/>
          </a:p>
        </p:txBody>
      </p:sp>
      <p:sp>
        <p:nvSpPr>
          <p:cNvPr id="202" name="Google Shape;202;p28"/>
          <p:cNvSpPr/>
          <p:nvPr/>
        </p:nvSpPr>
        <p:spPr>
          <a:xfrm>
            <a:off x="5051825" y="1663275"/>
            <a:ext cx="1754417" cy="419700"/>
          </a:xfrm>
          <a:prstGeom prst="rect">
            <a:avLst/>
          </a:prstGeom>
          <a:solidFill>
            <a:srgbClr val="DD1D14"/>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buSzPts val="1400"/>
            </a:pPr>
            <a:r>
              <a:rPr lang="de" dirty="0">
                <a:latin typeface="+mj-lt"/>
              </a:rPr>
              <a:t>Ü18 Sportler*innen</a:t>
            </a:r>
            <a:endParaRPr dirty="0">
              <a:latin typeface="+mj-lt"/>
            </a:endParaRPr>
          </a:p>
        </p:txBody>
      </p:sp>
      <p:sp>
        <p:nvSpPr>
          <p:cNvPr id="203" name="Google Shape;203;p28"/>
          <p:cNvSpPr/>
          <p:nvPr/>
        </p:nvSpPr>
        <p:spPr>
          <a:xfrm>
            <a:off x="5051824" y="2987275"/>
            <a:ext cx="2177111" cy="572700"/>
          </a:xfrm>
          <a:prstGeom prst="rect">
            <a:avLst/>
          </a:prstGeom>
          <a:solidFill>
            <a:srgbClr val="DD1D14"/>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buSzPts val="1400"/>
            </a:pPr>
            <a:r>
              <a:rPr lang="de" dirty="0">
                <a:latin typeface="+mj-lt"/>
              </a:rPr>
              <a:t>Nur Sportler*innen der Nationalmannschaften</a:t>
            </a:r>
            <a:endParaRPr dirty="0">
              <a:latin typeface="+mj-lt"/>
            </a:endParaRPr>
          </a:p>
        </p:txBody>
      </p:sp>
      <p:sp>
        <p:nvSpPr>
          <p:cNvPr id="204" name="Google Shape;204;p28"/>
          <p:cNvSpPr/>
          <p:nvPr/>
        </p:nvSpPr>
        <p:spPr>
          <a:xfrm>
            <a:off x="786450" y="1657125"/>
            <a:ext cx="432000" cy="432000"/>
          </a:xfrm>
          <a:prstGeom prst="ellipse">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mj-lt"/>
                <a:ea typeface="Arial"/>
                <a:cs typeface="Arial"/>
                <a:sym typeface="Arial"/>
              </a:rPr>
              <a:t>A</a:t>
            </a:r>
            <a:endParaRPr sz="1400" b="0" i="0" u="none" strike="noStrike" cap="none">
              <a:solidFill>
                <a:srgbClr val="000000"/>
              </a:solidFill>
              <a:latin typeface="+mj-lt"/>
              <a:ea typeface="Arial"/>
              <a:cs typeface="Arial"/>
              <a:sym typeface="Arial"/>
            </a:endParaRPr>
          </a:p>
        </p:txBody>
      </p:sp>
      <p:sp>
        <p:nvSpPr>
          <p:cNvPr id="205" name="Google Shape;205;p28"/>
          <p:cNvSpPr/>
          <p:nvPr/>
        </p:nvSpPr>
        <p:spPr>
          <a:xfrm>
            <a:off x="4356000" y="1657125"/>
            <a:ext cx="432000" cy="432000"/>
          </a:xfrm>
          <a:prstGeom prst="ellipse">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mj-lt"/>
                <a:ea typeface="Arial"/>
                <a:cs typeface="Arial"/>
                <a:sym typeface="Arial"/>
              </a:rPr>
              <a:t>B</a:t>
            </a:r>
            <a:endParaRPr sz="1400" b="0" i="0" u="none" strike="noStrike" cap="none">
              <a:solidFill>
                <a:srgbClr val="000000"/>
              </a:solidFill>
              <a:latin typeface="+mj-lt"/>
              <a:ea typeface="Arial"/>
              <a:cs typeface="Arial"/>
              <a:sym typeface="Arial"/>
            </a:endParaRPr>
          </a:p>
        </p:txBody>
      </p:sp>
      <p:sp>
        <p:nvSpPr>
          <p:cNvPr id="206" name="Google Shape;206;p28"/>
          <p:cNvSpPr/>
          <p:nvPr/>
        </p:nvSpPr>
        <p:spPr>
          <a:xfrm>
            <a:off x="786450" y="3057625"/>
            <a:ext cx="432000" cy="432000"/>
          </a:xfrm>
          <a:prstGeom prst="ellipse">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mj-lt"/>
                <a:ea typeface="Arial"/>
                <a:cs typeface="Arial"/>
                <a:sym typeface="Arial"/>
              </a:rPr>
              <a:t>C</a:t>
            </a:r>
            <a:endParaRPr sz="1400" b="0" i="0" u="none" strike="noStrike" cap="none">
              <a:solidFill>
                <a:srgbClr val="000000"/>
              </a:solidFill>
              <a:latin typeface="+mj-lt"/>
              <a:ea typeface="Arial"/>
              <a:cs typeface="Arial"/>
              <a:sym typeface="Arial"/>
            </a:endParaRPr>
          </a:p>
        </p:txBody>
      </p:sp>
      <p:sp>
        <p:nvSpPr>
          <p:cNvPr id="207" name="Google Shape;207;p28"/>
          <p:cNvSpPr/>
          <p:nvPr/>
        </p:nvSpPr>
        <p:spPr>
          <a:xfrm>
            <a:off x="4356000" y="3057625"/>
            <a:ext cx="432000" cy="432000"/>
          </a:xfrm>
          <a:prstGeom prst="ellipse">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mj-lt"/>
                <a:ea typeface="Arial"/>
                <a:cs typeface="Arial"/>
                <a:sym typeface="Arial"/>
              </a:rPr>
              <a:t>D</a:t>
            </a:r>
            <a:endParaRPr sz="1400" b="0" i="0" u="none" strike="noStrike" cap="none">
              <a:solidFill>
                <a:srgbClr val="000000"/>
              </a:solidFill>
              <a:latin typeface="+mj-lt"/>
              <a:ea typeface="Arial"/>
              <a:cs typeface="Arial"/>
              <a:sym typeface="Arial"/>
            </a:endParaRPr>
          </a:p>
        </p:txBody>
      </p:sp>
      <p:sp>
        <p:nvSpPr>
          <p:cNvPr id="208" name="Google Shape;208;p28"/>
          <p:cNvSpPr/>
          <p:nvPr/>
        </p:nvSpPr>
        <p:spPr>
          <a:xfrm>
            <a:off x="1525100" y="1499625"/>
            <a:ext cx="1685700" cy="747000"/>
          </a:xfrm>
          <a:prstGeom prst="rect">
            <a:avLst/>
          </a:prstGeom>
          <a:solidFill>
            <a:srgbClr val="00B050"/>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buClr>
                <a:schemeClr val="dk1"/>
              </a:buClr>
              <a:buSzPts val="1400"/>
            </a:pPr>
            <a:r>
              <a:rPr lang="de" dirty="0">
                <a:solidFill>
                  <a:schemeClr val="dk1"/>
                </a:solidFill>
                <a:latin typeface="+mj-lt"/>
              </a:rPr>
              <a:t>Jede*r Sportler*in während eines Wettkampfs</a:t>
            </a:r>
            <a:endParaRPr dirty="0">
              <a:solidFill>
                <a:schemeClr val="dk1"/>
              </a:solidFill>
              <a:latin typeface="+mj-lt"/>
            </a:endParaRPr>
          </a:p>
        </p:txBody>
      </p:sp>
      <p:sp>
        <p:nvSpPr>
          <p:cNvPr id="209" name="Google Shape;209;p28"/>
          <p:cNvSpPr/>
          <p:nvPr/>
        </p:nvSpPr>
        <p:spPr>
          <a:xfrm>
            <a:off x="1525099" y="3063775"/>
            <a:ext cx="2365413" cy="419700"/>
          </a:xfrm>
          <a:prstGeom prst="rect">
            <a:avLst/>
          </a:prstGeom>
          <a:solidFill>
            <a:srgbClr val="00B050"/>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buClr>
                <a:schemeClr val="dk1"/>
              </a:buClr>
              <a:buSzPts val="1400"/>
            </a:pPr>
            <a:r>
              <a:rPr lang="de" dirty="0">
                <a:solidFill>
                  <a:schemeClr val="dk1"/>
                </a:solidFill>
                <a:latin typeface="+mj-lt"/>
              </a:rPr>
              <a:t>Jede*r Testpool-Athlet*in</a:t>
            </a:r>
            <a:endParaRPr dirty="0">
              <a:solidFill>
                <a:schemeClr val="dk1"/>
              </a:solidFill>
              <a:latin typeface="+mj-lt"/>
            </a:endParaRPr>
          </a:p>
        </p:txBody>
      </p:sp>
      <p:sp>
        <p:nvSpPr>
          <p:cNvPr id="210" name="Google Shape;210;p28">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Aufforderung - Lösung</a:t>
            </a:r>
            <a:endParaRPr/>
          </a:p>
        </p:txBody>
      </p:sp>
      <p:pic>
        <p:nvPicPr>
          <p:cNvPr id="216" name="Google Shape;216;p29"/>
          <p:cNvPicPr preferRelativeResize="0"/>
          <p:nvPr/>
        </p:nvPicPr>
        <p:blipFill>
          <a:blip r:embed="rId3">
            <a:alphaModFix/>
          </a:blip>
          <a:stretch>
            <a:fillRect/>
          </a:stretch>
        </p:blipFill>
        <p:spPr>
          <a:xfrm>
            <a:off x="2259525" y="1017725"/>
            <a:ext cx="4624950" cy="3551150"/>
          </a:xfrm>
          <a:prstGeom prst="rect">
            <a:avLst/>
          </a:prstGeom>
          <a:noFill/>
          <a:ln>
            <a:noFill/>
          </a:ln>
        </p:spPr>
      </p:pic>
      <p:sp>
        <p:nvSpPr>
          <p:cNvPr id="217" name="Google Shape;217;p29">
            <a:hlinkClick r:id="rId4"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30"/>
          <p:cNvSpPr txBox="1">
            <a:spLocks noGrp="1"/>
          </p:cNvSpPr>
          <p:nvPr>
            <p:ph type="title" idx="2"/>
          </p:nvPr>
        </p:nvSpPr>
        <p:spPr>
          <a:xfrm>
            <a:off x="847200" y="1779900"/>
            <a:ext cx="7449600" cy="1855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b="1" u="sng"/>
              <a:t>Wann</a:t>
            </a:r>
            <a:r>
              <a:rPr lang="de" b="1"/>
              <a:t> </a:t>
            </a:r>
            <a:r>
              <a:rPr lang="de"/>
              <a:t>und </a:t>
            </a:r>
            <a:r>
              <a:rPr lang="de" b="1" u="sng"/>
              <a:t>wo</a:t>
            </a:r>
            <a:r>
              <a:rPr lang="de" b="1"/>
              <a:t> </a:t>
            </a:r>
            <a:r>
              <a:rPr lang="de"/>
              <a:t>kann zu einer Dopingkontrolle aufgefordert werden?</a:t>
            </a:r>
            <a:endParaRPr/>
          </a:p>
        </p:txBody>
      </p:sp>
      <p:sp>
        <p:nvSpPr>
          <p:cNvPr id="224" name="Google Shape;224;p30">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txBox="1"/>
          <p:nvPr/>
        </p:nvSpPr>
        <p:spPr>
          <a:xfrm>
            <a:off x="847200" y="3732750"/>
            <a:ext cx="5019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600"/>
              <a:t>Tipp: Man unterscheidet zwischen Testpool-Athlet*innen und Breitensportler*innen</a:t>
            </a:r>
            <a:endParaRPr sz="1600"/>
          </a:p>
        </p:txBody>
      </p:sp>
      <p:sp>
        <p:nvSpPr>
          <p:cNvPr id="8" name="Google Shape;99;p17">
            <a:extLst>
              <a:ext uri="{FF2B5EF4-FFF2-40B4-BE49-F238E27FC236}">
                <a16:creationId xmlns:a16="http://schemas.microsoft.com/office/drawing/2014/main" id="{71E9F15F-5AF8-BDCF-FC04-AFDA45B69B63}"/>
              </a:ext>
            </a:extLst>
          </p:cNvPr>
          <p:cNvSpPr txBox="1">
            <a:spLocks noGrp="1"/>
          </p:cNvSpPr>
          <p:nvPr>
            <p:ph type="title"/>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de" dirty="0">
                <a:latin typeface="+mj-lt"/>
              </a:rPr>
              <a:t>Kontrolle - 200 Punkte </a:t>
            </a:r>
            <a:endParaRPr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Wann und wo?</a:t>
            </a:r>
            <a:endParaRPr/>
          </a:p>
        </p:txBody>
      </p:sp>
      <p:sp>
        <p:nvSpPr>
          <p:cNvPr id="231" name="Google Shape;231;p31"/>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
            </a:pPr>
            <a:r>
              <a:rPr lang="de"/>
              <a:t>Breitensportler: </a:t>
            </a:r>
            <a:endParaRPr/>
          </a:p>
          <a:p>
            <a:pPr marL="914400" lvl="1" indent="-387350" algn="l" rtl="0">
              <a:lnSpc>
                <a:spcPct val="115000"/>
              </a:lnSpc>
              <a:spcBef>
                <a:spcPts val="0"/>
              </a:spcBef>
              <a:spcAft>
                <a:spcPts val="0"/>
              </a:spcAft>
              <a:buSzPts val="2500"/>
              <a:buChar char="○"/>
            </a:pPr>
            <a:r>
              <a:rPr lang="de"/>
              <a:t>Athlet*innen während eines Wettkampfes</a:t>
            </a:r>
            <a:endParaRPr/>
          </a:p>
          <a:p>
            <a:pPr marL="457200" lvl="0" indent="-387350" algn="l" rtl="0">
              <a:lnSpc>
                <a:spcPct val="115000"/>
              </a:lnSpc>
              <a:spcBef>
                <a:spcPts val="0"/>
              </a:spcBef>
              <a:spcAft>
                <a:spcPts val="0"/>
              </a:spcAft>
              <a:buSzPts val="2500"/>
              <a:buChar char="➢"/>
            </a:pPr>
            <a:r>
              <a:rPr lang="de"/>
              <a:t>Testpoolathlet*innen:</a:t>
            </a:r>
            <a:endParaRPr/>
          </a:p>
          <a:p>
            <a:pPr marL="914400" lvl="1" indent="-387350" algn="l" rtl="0">
              <a:lnSpc>
                <a:spcPct val="115000"/>
              </a:lnSpc>
              <a:spcBef>
                <a:spcPts val="0"/>
              </a:spcBef>
              <a:spcAft>
                <a:spcPts val="0"/>
              </a:spcAft>
              <a:buSzPts val="2500"/>
              <a:buChar char="○"/>
            </a:pPr>
            <a:r>
              <a:rPr lang="de"/>
              <a:t>immer und überall </a:t>
            </a:r>
            <a:endParaRPr/>
          </a:p>
          <a:p>
            <a:pPr marL="914400" lvl="1" indent="-387350" algn="l" rtl="0">
              <a:lnSpc>
                <a:spcPct val="115000"/>
              </a:lnSpc>
              <a:spcBef>
                <a:spcPts val="0"/>
              </a:spcBef>
              <a:spcAft>
                <a:spcPts val="0"/>
              </a:spcAft>
              <a:buSzPts val="2500"/>
              <a:buChar char="○"/>
            </a:pPr>
            <a:r>
              <a:rPr lang="de"/>
              <a:t>RTP und NTP: Meldesystem ADAMS</a:t>
            </a:r>
            <a:endParaRPr/>
          </a:p>
        </p:txBody>
      </p:sp>
      <p:sp>
        <p:nvSpPr>
          <p:cNvPr id="232" name="Google Shape;232;p31">
            <a:hlinkClick r:id="rId3"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p32"/>
          <p:cNvSpPr txBox="1">
            <a:spLocks noGrp="1"/>
          </p:cNvSpPr>
          <p:nvPr>
            <p:ph type="title" idx="2"/>
          </p:nvPr>
        </p:nvSpPr>
        <p:spPr>
          <a:xfrm>
            <a:off x="847200" y="1932300"/>
            <a:ext cx="7449600" cy="2393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dirty="0"/>
              <a:t>Wer ist bei einer Dopingkontrolle nach einem Wettkampf zwingend anwesend?</a:t>
            </a:r>
            <a:endParaRPr dirty="0"/>
          </a:p>
        </p:txBody>
      </p:sp>
      <p:sp>
        <p:nvSpPr>
          <p:cNvPr id="239" name="Google Shape;239;p32">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99;p17">
            <a:extLst>
              <a:ext uri="{FF2B5EF4-FFF2-40B4-BE49-F238E27FC236}">
                <a16:creationId xmlns:a16="http://schemas.microsoft.com/office/drawing/2014/main" id="{61C630B5-BD2B-6682-163A-6C23B1CD3F41}"/>
              </a:ext>
            </a:extLst>
          </p:cNvPr>
          <p:cNvSpPr txBox="1">
            <a:spLocks noGrp="1"/>
          </p:cNvSpPr>
          <p:nvPr>
            <p:ph type="title"/>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de" dirty="0">
                <a:latin typeface="+mj-lt"/>
              </a:rPr>
              <a:t>Kontrolle - 300 Punkte </a:t>
            </a:r>
            <a:endParaRPr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Anwesende - Multiple Choice</a:t>
            </a:r>
            <a:endParaRPr/>
          </a:p>
        </p:txBody>
      </p:sp>
      <p:sp>
        <p:nvSpPr>
          <p:cNvPr id="245" name="Google Shape;245;p33"/>
          <p:cNvSpPr/>
          <p:nvPr/>
        </p:nvSpPr>
        <p:spPr>
          <a:xfrm>
            <a:off x="5999925" y="2500175"/>
            <a:ext cx="1780800" cy="506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300">
                <a:latin typeface="+mj-lt"/>
              </a:rPr>
              <a:t>NADA-Mitarbeiter*in</a:t>
            </a:r>
            <a:endParaRPr sz="1300">
              <a:latin typeface="+mj-lt"/>
            </a:endParaRPr>
          </a:p>
        </p:txBody>
      </p:sp>
      <p:sp>
        <p:nvSpPr>
          <p:cNvPr id="246" name="Google Shape;246;p33"/>
          <p:cNvSpPr/>
          <p:nvPr/>
        </p:nvSpPr>
        <p:spPr>
          <a:xfrm>
            <a:off x="906575" y="2506288"/>
            <a:ext cx="1780800" cy="506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300">
                <a:latin typeface="+mj-lt"/>
              </a:rPr>
              <a:t>Maskottchen</a:t>
            </a:r>
            <a:endParaRPr sz="1300">
              <a:latin typeface="+mj-lt"/>
            </a:endParaRPr>
          </a:p>
        </p:txBody>
      </p:sp>
      <p:sp>
        <p:nvSpPr>
          <p:cNvPr id="247" name="Google Shape;247;p33"/>
          <p:cNvSpPr/>
          <p:nvPr/>
        </p:nvSpPr>
        <p:spPr>
          <a:xfrm>
            <a:off x="3453250" y="1518125"/>
            <a:ext cx="1780800" cy="506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300">
                <a:latin typeface="+mj-lt"/>
              </a:rPr>
              <a:t>Verbands-Deligierte*r</a:t>
            </a:r>
            <a:endParaRPr sz="1300" b="0" i="0" u="none" strike="noStrike" cap="none">
              <a:solidFill>
                <a:srgbClr val="000000"/>
              </a:solidFill>
              <a:latin typeface="+mj-lt"/>
              <a:ea typeface="Arial"/>
              <a:cs typeface="Arial"/>
              <a:sym typeface="Arial"/>
            </a:endParaRPr>
          </a:p>
        </p:txBody>
      </p:sp>
      <p:sp>
        <p:nvSpPr>
          <p:cNvPr id="248" name="Google Shape;248;p33"/>
          <p:cNvSpPr/>
          <p:nvPr/>
        </p:nvSpPr>
        <p:spPr>
          <a:xfrm>
            <a:off x="3453250" y="3494450"/>
            <a:ext cx="1780800" cy="506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300" b="0" i="0" u="none" strike="noStrike" cap="none">
                <a:solidFill>
                  <a:srgbClr val="000000"/>
                </a:solidFill>
                <a:latin typeface="+mj-lt"/>
                <a:ea typeface="Arial"/>
                <a:cs typeface="Arial"/>
                <a:sym typeface="Arial"/>
              </a:rPr>
              <a:t>Schiedsrichter*</a:t>
            </a:r>
            <a:r>
              <a:rPr lang="de" sz="1300">
                <a:latin typeface="+mj-lt"/>
              </a:rPr>
              <a:t>in</a:t>
            </a:r>
            <a:endParaRPr sz="1300" b="0" i="0" u="none" strike="noStrike" cap="none">
              <a:solidFill>
                <a:srgbClr val="000000"/>
              </a:solidFill>
              <a:latin typeface="+mj-lt"/>
              <a:ea typeface="Arial"/>
              <a:cs typeface="Arial"/>
              <a:sym typeface="Arial"/>
            </a:endParaRPr>
          </a:p>
        </p:txBody>
      </p:sp>
      <p:sp>
        <p:nvSpPr>
          <p:cNvPr id="249" name="Google Shape;249;p33"/>
          <p:cNvSpPr/>
          <p:nvPr/>
        </p:nvSpPr>
        <p:spPr>
          <a:xfrm>
            <a:off x="906575" y="1518125"/>
            <a:ext cx="1780800" cy="506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300">
                <a:latin typeface="+mj-lt"/>
              </a:rPr>
              <a:t>Kontrollen-Helfer*in</a:t>
            </a:r>
            <a:endParaRPr sz="1300">
              <a:latin typeface="+mj-lt"/>
            </a:endParaRPr>
          </a:p>
        </p:txBody>
      </p:sp>
      <p:sp>
        <p:nvSpPr>
          <p:cNvPr id="250" name="Google Shape;250;p33"/>
          <p:cNvSpPr/>
          <p:nvPr/>
        </p:nvSpPr>
        <p:spPr>
          <a:xfrm>
            <a:off x="5999925" y="3494450"/>
            <a:ext cx="1780800" cy="506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300">
                <a:latin typeface="+mj-lt"/>
              </a:rPr>
              <a:t>Laborant*in</a:t>
            </a:r>
            <a:endParaRPr sz="1300">
              <a:latin typeface="+mj-lt"/>
            </a:endParaRPr>
          </a:p>
        </p:txBody>
      </p:sp>
      <p:sp>
        <p:nvSpPr>
          <p:cNvPr id="251" name="Google Shape;251;p33"/>
          <p:cNvSpPr/>
          <p:nvPr/>
        </p:nvSpPr>
        <p:spPr>
          <a:xfrm>
            <a:off x="3453250" y="2506288"/>
            <a:ext cx="1780800" cy="506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300">
                <a:latin typeface="+mj-lt"/>
              </a:rPr>
              <a:t>Athlet*in</a:t>
            </a:r>
            <a:endParaRPr sz="1300">
              <a:latin typeface="+mj-lt"/>
            </a:endParaRPr>
          </a:p>
        </p:txBody>
      </p:sp>
      <p:sp>
        <p:nvSpPr>
          <p:cNvPr id="252" name="Google Shape;252;p33"/>
          <p:cNvSpPr/>
          <p:nvPr/>
        </p:nvSpPr>
        <p:spPr>
          <a:xfrm>
            <a:off x="5999925" y="1505900"/>
            <a:ext cx="1780800" cy="506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300">
                <a:latin typeface="+mj-lt"/>
              </a:rPr>
              <a:t>Dopingkontrolleur*in</a:t>
            </a:r>
            <a:endParaRPr sz="1300">
              <a:latin typeface="+mj-lt"/>
            </a:endParaRPr>
          </a:p>
        </p:txBody>
      </p:sp>
      <p:sp>
        <p:nvSpPr>
          <p:cNvPr id="253" name="Google Shape;253;p33"/>
          <p:cNvSpPr/>
          <p:nvPr/>
        </p:nvSpPr>
        <p:spPr>
          <a:xfrm>
            <a:off x="906575" y="3494450"/>
            <a:ext cx="1780800" cy="5061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300">
                <a:latin typeface="+mj-lt"/>
              </a:rPr>
              <a:t>Vertrauensperson</a:t>
            </a:r>
            <a:endParaRPr sz="1300">
              <a:latin typeface="+mj-lt"/>
            </a:endParaRPr>
          </a:p>
        </p:txBody>
      </p:sp>
      <p:sp>
        <p:nvSpPr>
          <p:cNvPr id="254" name="Google Shape;254;p33">
            <a:hlinkClick r:id="rId3" action="ppaction://hlinksldjump"/>
          </p:cNvPr>
          <p:cNvSpPr/>
          <p:nvPr/>
        </p:nvSpPr>
        <p:spPr>
          <a:xfrm>
            <a:off x="7575150" y="4140075"/>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3" name="Google Shape;196;p27">
            <a:hlinkClick r:id="rId3" action="ppaction://hlinksldjump"/>
            <a:extLst>
              <a:ext uri="{FF2B5EF4-FFF2-40B4-BE49-F238E27FC236}">
                <a16:creationId xmlns:a16="http://schemas.microsoft.com/office/drawing/2014/main" id="{4374CC3C-3566-3CB3-A54F-C1234DAAE2B0}"/>
              </a:ext>
            </a:extLst>
          </p:cNvPr>
          <p:cNvSpPr/>
          <p:nvPr/>
        </p:nvSpPr>
        <p:spPr>
          <a:xfrm>
            <a:off x="3944925" y="4206912"/>
            <a:ext cx="1254150" cy="551400"/>
          </a:xfrm>
          <a:prstGeom prst="rect">
            <a:avLst/>
          </a:prstGeom>
          <a:solidFill>
            <a:srgbClr val="FF9932"/>
          </a:solidFill>
          <a:ln w="9525" cap="sq" cmpd="dbl">
            <a:solidFill>
              <a:schemeClr val="dk2"/>
            </a:solidFill>
            <a:prstDash val="solid"/>
            <a:bevel/>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SzPts val="1400"/>
            </a:pPr>
            <a:r>
              <a:rPr lang="de">
                <a:latin typeface="+mj-lt"/>
              </a:rPr>
              <a:t>Zur Lösung</a:t>
            </a:r>
            <a:endParaRPr>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3" name="Grafik 2">
            <a:extLst>
              <a:ext uri="{FF2B5EF4-FFF2-40B4-BE49-F238E27FC236}">
                <a16:creationId xmlns:a16="http://schemas.microsoft.com/office/drawing/2014/main" id="{C53D4262-CC69-E4C7-F988-47B0F8BDC910}"/>
              </a:ext>
            </a:extLst>
          </p:cNvPr>
          <p:cNvPicPr>
            <a:picLocks noChangeAspect="1"/>
          </p:cNvPicPr>
          <p:nvPr/>
        </p:nvPicPr>
        <p:blipFill>
          <a:blip r:embed="rId3"/>
          <a:stretch>
            <a:fillRect/>
          </a:stretch>
        </p:blipFill>
        <p:spPr>
          <a:xfrm>
            <a:off x="0" y="0"/>
            <a:ext cx="9144000" cy="5143500"/>
          </a:xfrm>
          <a:prstGeom prst="rect">
            <a:avLst/>
          </a:prstGeom>
        </p:spPr>
      </p:pic>
      <p:sp>
        <p:nvSpPr>
          <p:cNvPr id="75" name="Google Shape;75;p16"/>
          <p:cNvSpPr/>
          <p:nvPr/>
        </p:nvSpPr>
        <p:spPr>
          <a:xfrm>
            <a:off x="972000" y="1513700"/>
            <a:ext cx="1598700" cy="424800"/>
          </a:xfrm>
          <a:prstGeom prst="rect">
            <a:avLst/>
          </a:prstGeom>
          <a:solidFill>
            <a:srgbClr val="2A2623"/>
          </a:solidFill>
          <a:ln w="6350" cap="flat" cmpd="sng">
            <a:solidFill>
              <a:srgbClr val="C9AE64"/>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chemeClr val="bg1"/>
                </a:solidFill>
                <a:latin typeface="+mn-lt"/>
                <a:cs typeface="Rubik" panose="02000604000000020004" pitchFamily="2" charset="-79"/>
                <a:sym typeface="Arial"/>
              </a:rPr>
              <a:t>Allgemein</a:t>
            </a:r>
            <a:endParaRPr sz="1400" b="0" i="0" u="none" strike="noStrike" cap="none" dirty="0">
              <a:solidFill>
                <a:schemeClr val="bg1"/>
              </a:solidFill>
              <a:latin typeface="+mn-lt"/>
              <a:cs typeface="Rubik" panose="02000604000000020004" pitchFamily="2" charset="-79"/>
              <a:sym typeface="Arial"/>
            </a:endParaRPr>
          </a:p>
        </p:txBody>
      </p:sp>
      <p:sp>
        <p:nvSpPr>
          <p:cNvPr id="76" name="Google Shape;76;p16"/>
          <p:cNvSpPr/>
          <p:nvPr/>
        </p:nvSpPr>
        <p:spPr>
          <a:xfrm>
            <a:off x="2839200" y="1513700"/>
            <a:ext cx="1598700" cy="424800"/>
          </a:xfrm>
          <a:prstGeom prst="rect">
            <a:avLst/>
          </a:prstGeom>
          <a:solidFill>
            <a:srgbClr val="DD1D14"/>
          </a:solidFill>
          <a:ln w="6350" cap="flat" cmpd="sng">
            <a:solidFill>
              <a:srgbClr val="2A262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rgbClr val="2A2623"/>
                </a:solidFill>
                <a:latin typeface="+mn-lt"/>
                <a:ea typeface="Arial"/>
                <a:cs typeface="Arial"/>
                <a:sym typeface="Arial"/>
              </a:rPr>
              <a:t>Kontrolle</a:t>
            </a:r>
            <a:endParaRPr sz="1400" b="0" i="0" u="none" strike="noStrike" cap="none" dirty="0">
              <a:solidFill>
                <a:srgbClr val="2A2623"/>
              </a:solidFill>
              <a:latin typeface="+mn-lt"/>
              <a:ea typeface="Arial"/>
              <a:cs typeface="Arial"/>
              <a:sym typeface="Arial"/>
            </a:endParaRPr>
          </a:p>
        </p:txBody>
      </p:sp>
      <p:sp>
        <p:nvSpPr>
          <p:cNvPr id="77" name="Google Shape;77;p16"/>
          <p:cNvSpPr/>
          <p:nvPr/>
        </p:nvSpPr>
        <p:spPr>
          <a:xfrm>
            <a:off x="4706400" y="1513700"/>
            <a:ext cx="1598700" cy="424800"/>
          </a:xfrm>
          <a:prstGeom prst="rect">
            <a:avLst/>
          </a:prstGeom>
          <a:solidFill>
            <a:srgbClr val="C9AE64"/>
          </a:solidFill>
          <a:ln w="6350" cap="flat" cmpd="sng">
            <a:solidFill>
              <a:srgbClr val="2A262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n-lt"/>
                <a:ea typeface="Arial"/>
                <a:cs typeface="Arial"/>
                <a:sym typeface="Arial"/>
              </a:rPr>
              <a:t>Folgen</a:t>
            </a:r>
            <a:endParaRPr sz="1400" b="0" i="0" u="none" strike="noStrike" cap="none" dirty="0">
              <a:solidFill>
                <a:srgbClr val="000000"/>
              </a:solidFill>
              <a:latin typeface="+mn-lt"/>
              <a:ea typeface="Arial"/>
              <a:cs typeface="Arial"/>
              <a:sym typeface="Arial"/>
            </a:endParaRPr>
          </a:p>
        </p:txBody>
      </p:sp>
      <p:sp>
        <p:nvSpPr>
          <p:cNvPr id="78" name="Google Shape;78;p16"/>
          <p:cNvSpPr/>
          <p:nvPr/>
        </p:nvSpPr>
        <p:spPr>
          <a:xfrm>
            <a:off x="6573600" y="1513700"/>
            <a:ext cx="1598700" cy="424800"/>
          </a:xfrm>
          <a:prstGeom prst="rect">
            <a:avLst/>
          </a:prstGeom>
          <a:solidFill>
            <a:srgbClr val="FF9932"/>
          </a:solidFill>
          <a:ln w="6350" cap="flat" cmpd="sng">
            <a:solidFill>
              <a:srgbClr val="0000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n-lt"/>
                <a:ea typeface="Arial"/>
                <a:cs typeface="Arial"/>
                <a:sym typeface="Arial"/>
              </a:rPr>
              <a:t>Tabu</a:t>
            </a:r>
            <a:endParaRPr sz="1400" b="0" i="0" u="none" strike="noStrike" cap="none" dirty="0">
              <a:solidFill>
                <a:srgbClr val="000000"/>
              </a:solidFill>
              <a:latin typeface="+mn-lt"/>
              <a:ea typeface="Arial"/>
              <a:cs typeface="Arial"/>
              <a:sym typeface="Arial"/>
            </a:endParaRPr>
          </a:p>
        </p:txBody>
      </p:sp>
      <p:sp>
        <p:nvSpPr>
          <p:cNvPr id="79" name="Google Shape;79;p16"/>
          <p:cNvSpPr/>
          <p:nvPr/>
        </p:nvSpPr>
        <p:spPr>
          <a:xfrm>
            <a:off x="1036350" y="2172350"/>
            <a:ext cx="1470000" cy="347100"/>
          </a:xfrm>
          <a:prstGeom prst="rect">
            <a:avLst/>
          </a:prstGeom>
          <a:solidFill>
            <a:srgbClr val="2A2623"/>
          </a:solidFill>
          <a:ln w="6350" cap="flat" cmpd="sng">
            <a:solidFill>
              <a:srgbClr val="C9AE64"/>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sng" strike="noStrike" cap="none" dirty="0">
                <a:solidFill>
                  <a:schemeClr val="bg1"/>
                </a:solidFill>
                <a:latin typeface="+mn-lt"/>
                <a:ea typeface="Arial"/>
                <a:cs typeface="Arial"/>
                <a:sym typeface="Arial"/>
                <a:hlinkClick r:id="rId4" action="ppaction://hlinksldjump">
                  <a:extLst>
                    <a:ext uri="{A12FA001-AC4F-418D-AE19-62706E023703}">
                      <ahyp:hlinkClr xmlns:ahyp="http://schemas.microsoft.com/office/drawing/2018/hyperlinkcolor" val="tx"/>
                    </a:ext>
                  </a:extLst>
                </a:hlinkClick>
              </a:rPr>
              <a:t>100</a:t>
            </a:r>
            <a:endParaRPr sz="1400" b="0" i="0" u="none" strike="noStrike" cap="none" dirty="0">
              <a:solidFill>
                <a:schemeClr val="bg1"/>
              </a:solidFill>
              <a:latin typeface="+mn-lt"/>
              <a:ea typeface="Arial"/>
              <a:cs typeface="Arial"/>
              <a:sym typeface="Arial"/>
            </a:endParaRPr>
          </a:p>
        </p:txBody>
      </p:sp>
      <p:sp>
        <p:nvSpPr>
          <p:cNvPr id="80" name="Google Shape;80;p16"/>
          <p:cNvSpPr/>
          <p:nvPr/>
        </p:nvSpPr>
        <p:spPr>
          <a:xfrm>
            <a:off x="1036350" y="2646150"/>
            <a:ext cx="1470000" cy="347100"/>
          </a:xfrm>
          <a:prstGeom prst="rect">
            <a:avLst/>
          </a:prstGeom>
          <a:solidFill>
            <a:srgbClr val="2A2623"/>
          </a:solidFill>
          <a:ln w="6350" cap="flat" cmpd="sng">
            <a:solidFill>
              <a:srgbClr val="C9AE64"/>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sng" strike="noStrike" cap="none" dirty="0">
                <a:solidFill>
                  <a:schemeClr val="bg1"/>
                </a:solidFill>
                <a:latin typeface="+mn-lt"/>
                <a:ea typeface="Arial"/>
                <a:cs typeface="Arial"/>
                <a:sym typeface="Arial"/>
                <a:hlinkClick r:id="rId5" action="ppaction://hlinksldjump">
                  <a:extLst>
                    <a:ext uri="{A12FA001-AC4F-418D-AE19-62706E023703}">
                      <ahyp:hlinkClr xmlns:ahyp="http://schemas.microsoft.com/office/drawing/2018/hyperlinkcolor" val="tx"/>
                    </a:ext>
                  </a:extLst>
                </a:hlinkClick>
              </a:rPr>
              <a:t>200</a:t>
            </a:r>
            <a:endParaRPr sz="1400" b="0" i="0" u="none" strike="noStrike" cap="none" dirty="0">
              <a:solidFill>
                <a:schemeClr val="bg1"/>
              </a:solidFill>
              <a:latin typeface="+mn-lt"/>
              <a:ea typeface="Arial"/>
              <a:cs typeface="Arial"/>
              <a:sym typeface="Arial"/>
            </a:endParaRPr>
          </a:p>
        </p:txBody>
      </p:sp>
      <p:sp>
        <p:nvSpPr>
          <p:cNvPr id="81" name="Google Shape;81;p16"/>
          <p:cNvSpPr/>
          <p:nvPr/>
        </p:nvSpPr>
        <p:spPr>
          <a:xfrm>
            <a:off x="1036350" y="3119950"/>
            <a:ext cx="1470000" cy="347100"/>
          </a:xfrm>
          <a:prstGeom prst="rect">
            <a:avLst/>
          </a:prstGeom>
          <a:solidFill>
            <a:srgbClr val="2A2623"/>
          </a:solidFill>
          <a:ln w="6350" cap="flat" cmpd="sng">
            <a:solidFill>
              <a:srgbClr val="C9AE64"/>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sng" strike="noStrike" cap="none" dirty="0">
                <a:solidFill>
                  <a:schemeClr val="bg1"/>
                </a:solidFill>
                <a:latin typeface="+mn-lt"/>
                <a:ea typeface="Arial"/>
                <a:cs typeface="Arial"/>
                <a:sym typeface="Arial"/>
                <a:hlinkClick r:id="rId6" action="ppaction://hlinksldjump">
                  <a:extLst>
                    <a:ext uri="{A12FA001-AC4F-418D-AE19-62706E023703}">
                      <ahyp:hlinkClr xmlns:ahyp="http://schemas.microsoft.com/office/drawing/2018/hyperlinkcolor" val="tx"/>
                    </a:ext>
                  </a:extLst>
                </a:hlinkClick>
              </a:rPr>
              <a:t>300</a:t>
            </a:r>
            <a:endParaRPr sz="1400" b="0" i="0" u="none" strike="noStrike" cap="none" dirty="0">
              <a:solidFill>
                <a:schemeClr val="bg1"/>
              </a:solidFill>
              <a:latin typeface="+mn-lt"/>
              <a:ea typeface="Arial"/>
              <a:cs typeface="Arial"/>
              <a:sym typeface="Arial"/>
            </a:endParaRPr>
          </a:p>
        </p:txBody>
      </p:sp>
      <p:sp>
        <p:nvSpPr>
          <p:cNvPr id="82" name="Google Shape;82;p16"/>
          <p:cNvSpPr/>
          <p:nvPr/>
        </p:nvSpPr>
        <p:spPr>
          <a:xfrm>
            <a:off x="1036350" y="3593750"/>
            <a:ext cx="1470000" cy="347100"/>
          </a:xfrm>
          <a:prstGeom prst="rect">
            <a:avLst/>
          </a:prstGeom>
          <a:solidFill>
            <a:srgbClr val="2A2623"/>
          </a:solidFill>
          <a:ln w="6350" cap="flat" cmpd="sng">
            <a:solidFill>
              <a:srgbClr val="C9AE64"/>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sng" strike="noStrike" cap="none" dirty="0">
                <a:solidFill>
                  <a:schemeClr val="bg1"/>
                </a:solidFill>
                <a:latin typeface="+mn-lt"/>
                <a:ea typeface="Arial"/>
                <a:cs typeface="Arial"/>
                <a:sym typeface="Arial"/>
                <a:hlinkClick r:id="rId7" action="ppaction://hlinksldjump">
                  <a:extLst>
                    <a:ext uri="{A12FA001-AC4F-418D-AE19-62706E023703}">
                      <ahyp:hlinkClr xmlns:ahyp="http://schemas.microsoft.com/office/drawing/2018/hyperlinkcolor" val="tx"/>
                    </a:ext>
                  </a:extLst>
                </a:hlinkClick>
              </a:rPr>
              <a:t>400</a:t>
            </a:r>
            <a:endParaRPr sz="1400" b="0" i="0" u="none" strike="noStrike" cap="none" dirty="0">
              <a:solidFill>
                <a:schemeClr val="bg1"/>
              </a:solidFill>
              <a:latin typeface="+mn-lt"/>
              <a:ea typeface="Arial"/>
              <a:cs typeface="Arial"/>
              <a:sym typeface="Arial"/>
            </a:endParaRPr>
          </a:p>
        </p:txBody>
      </p:sp>
      <p:sp>
        <p:nvSpPr>
          <p:cNvPr id="83" name="Google Shape;83;p16"/>
          <p:cNvSpPr/>
          <p:nvPr/>
        </p:nvSpPr>
        <p:spPr>
          <a:xfrm>
            <a:off x="2903550" y="2172350"/>
            <a:ext cx="1470000" cy="347100"/>
          </a:xfrm>
          <a:prstGeom prst="rect">
            <a:avLst/>
          </a:prstGeom>
          <a:solidFill>
            <a:srgbClr val="DD1D14"/>
          </a:solidFill>
          <a:ln w="6350" cap="flat" cmpd="sng">
            <a:solidFill>
              <a:srgbClr val="2A262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sng" strike="noStrike" cap="none" dirty="0">
                <a:solidFill>
                  <a:srgbClr val="2A2623"/>
                </a:solidFill>
                <a:latin typeface="+mn-lt"/>
                <a:ea typeface="Arial"/>
                <a:cs typeface="Arial"/>
                <a:sym typeface="Arial"/>
                <a:hlinkClick r:id="rId8" action="ppaction://hlinksldjump">
                  <a:extLst>
                    <a:ext uri="{A12FA001-AC4F-418D-AE19-62706E023703}">
                      <ahyp:hlinkClr xmlns:ahyp="http://schemas.microsoft.com/office/drawing/2018/hyperlinkcolor" val="tx"/>
                    </a:ext>
                  </a:extLst>
                </a:hlinkClick>
              </a:rPr>
              <a:t>100</a:t>
            </a:r>
            <a:endParaRPr sz="1400" b="0" i="0" u="none" strike="noStrike" cap="none" dirty="0">
              <a:solidFill>
                <a:srgbClr val="2A2623"/>
              </a:solidFill>
              <a:latin typeface="+mn-lt"/>
              <a:ea typeface="Arial"/>
              <a:cs typeface="Arial"/>
              <a:sym typeface="Arial"/>
            </a:endParaRPr>
          </a:p>
        </p:txBody>
      </p:sp>
      <p:sp>
        <p:nvSpPr>
          <p:cNvPr id="84" name="Google Shape;84;p16"/>
          <p:cNvSpPr/>
          <p:nvPr/>
        </p:nvSpPr>
        <p:spPr>
          <a:xfrm>
            <a:off x="2903251" y="2646150"/>
            <a:ext cx="1470000" cy="347100"/>
          </a:xfrm>
          <a:prstGeom prst="rect">
            <a:avLst/>
          </a:prstGeom>
          <a:solidFill>
            <a:srgbClr val="DD1D14"/>
          </a:solidFill>
          <a:ln w="6350" cap="flat" cmpd="sng">
            <a:solidFill>
              <a:srgbClr val="2A262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sng" strike="noStrike" cap="none" dirty="0">
                <a:solidFill>
                  <a:srgbClr val="2A2623"/>
                </a:solidFill>
                <a:latin typeface="+mn-lt"/>
                <a:ea typeface="Arial"/>
                <a:cs typeface="Arial"/>
                <a:sym typeface="Arial"/>
                <a:hlinkClick r:id="rId9" action="ppaction://hlinksldjump">
                  <a:extLst>
                    <a:ext uri="{A12FA001-AC4F-418D-AE19-62706E023703}">
                      <ahyp:hlinkClr xmlns:ahyp="http://schemas.microsoft.com/office/drawing/2018/hyperlinkcolor" val="tx"/>
                    </a:ext>
                  </a:extLst>
                </a:hlinkClick>
              </a:rPr>
              <a:t>200</a:t>
            </a:r>
            <a:endParaRPr sz="1400" b="0" i="0" u="none" strike="noStrike" cap="none" dirty="0">
              <a:solidFill>
                <a:srgbClr val="2A2623"/>
              </a:solidFill>
              <a:latin typeface="+mn-lt"/>
              <a:ea typeface="Arial"/>
              <a:cs typeface="Arial"/>
              <a:sym typeface="Arial"/>
            </a:endParaRPr>
          </a:p>
        </p:txBody>
      </p:sp>
      <p:sp>
        <p:nvSpPr>
          <p:cNvPr id="85" name="Google Shape;85;p16"/>
          <p:cNvSpPr/>
          <p:nvPr/>
        </p:nvSpPr>
        <p:spPr>
          <a:xfrm>
            <a:off x="2903550" y="3119950"/>
            <a:ext cx="1470000" cy="347100"/>
          </a:xfrm>
          <a:prstGeom prst="rect">
            <a:avLst/>
          </a:prstGeom>
          <a:solidFill>
            <a:srgbClr val="DD1D14"/>
          </a:solidFill>
          <a:ln w="6350" cap="flat" cmpd="sng">
            <a:solidFill>
              <a:srgbClr val="2A262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sng" strike="noStrike" cap="none" dirty="0">
                <a:solidFill>
                  <a:srgbClr val="2A2623"/>
                </a:solidFill>
                <a:latin typeface="+mn-lt"/>
                <a:ea typeface="Arial"/>
                <a:cs typeface="Arial"/>
                <a:sym typeface="Arial"/>
                <a:hlinkClick r:id="rId10" action="ppaction://hlinksldjump">
                  <a:extLst>
                    <a:ext uri="{A12FA001-AC4F-418D-AE19-62706E023703}">
                      <ahyp:hlinkClr xmlns:ahyp="http://schemas.microsoft.com/office/drawing/2018/hyperlinkcolor" val="tx"/>
                    </a:ext>
                  </a:extLst>
                </a:hlinkClick>
              </a:rPr>
              <a:t>300</a:t>
            </a:r>
            <a:endParaRPr sz="1400" b="0" i="0" u="none" strike="noStrike" cap="none" dirty="0">
              <a:solidFill>
                <a:srgbClr val="2A2623"/>
              </a:solidFill>
              <a:latin typeface="+mn-lt"/>
              <a:ea typeface="Arial"/>
              <a:cs typeface="Arial"/>
              <a:sym typeface="Arial"/>
            </a:endParaRPr>
          </a:p>
        </p:txBody>
      </p:sp>
      <p:sp>
        <p:nvSpPr>
          <p:cNvPr id="86" name="Google Shape;86;p16"/>
          <p:cNvSpPr/>
          <p:nvPr/>
        </p:nvSpPr>
        <p:spPr>
          <a:xfrm>
            <a:off x="2903550" y="3593750"/>
            <a:ext cx="1470000" cy="347100"/>
          </a:xfrm>
          <a:prstGeom prst="rect">
            <a:avLst/>
          </a:prstGeom>
          <a:solidFill>
            <a:srgbClr val="DD1D14"/>
          </a:solidFill>
          <a:ln w="6350" cap="flat" cmpd="sng">
            <a:solidFill>
              <a:srgbClr val="2A262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sng" strike="noStrike" cap="none" dirty="0">
                <a:solidFill>
                  <a:srgbClr val="2A2623"/>
                </a:solidFill>
                <a:latin typeface="+mn-lt"/>
                <a:ea typeface="Arial"/>
                <a:cs typeface="Arial"/>
                <a:sym typeface="Arial"/>
                <a:hlinkClick r:id="rId11" action="ppaction://hlinksldjump">
                  <a:extLst>
                    <a:ext uri="{A12FA001-AC4F-418D-AE19-62706E023703}">
                      <ahyp:hlinkClr xmlns:ahyp="http://schemas.microsoft.com/office/drawing/2018/hyperlinkcolor" val="tx"/>
                    </a:ext>
                  </a:extLst>
                </a:hlinkClick>
              </a:rPr>
              <a:t>400</a:t>
            </a:r>
            <a:endParaRPr sz="1400" b="0" i="0" u="none" strike="noStrike" cap="none" dirty="0">
              <a:solidFill>
                <a:srgbClr val="2A2623"/>
              </a:solidFill>
              <a:latin typeface="+mn-lt"/>
              <a:ea typeface="Arial"/>
              <a:cs typeface="Arial"/>
              <a:sym typeface="Arial"/>
            </a:endParaRPr>
          </a:p>
        </p:txBody>
      </p:sp>
      <p:sp>
        <p:nvSpPr>
          <p:cNvPr id="87" name="Google Shape;87;p16"/>
          <p:cNvSpPr/>
          <p:nvPr/>
        </p:nvSpPr>
        <p:spPr>
          <a:xfrm>
            <a:off x="4770750" y="2172350"/>
            <a:ext cx="1470000" cy="347100"/>
          </a:xfrm>
          <a:prstGeom prst="rect">
            <a:avLst/>
          </a:prstGeom>
          <a:solidFill>
            <a:srgbClr val="C9AE64"/>
          </a:solidFill>
          <a:ln w="6350" cap="flat" cmpd="sng">
            <a:solidFill>
              <a:schemeClr val="tx1"/>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sng" strike="noStrike" cap="none" dirty="0">
                <a:solidFill>
                  <a:srgbClr val="2A2623"/>
                </a:solidFill>
                <a:latin typeface="+mn-lt"/>
                <a:ea typeface="Arial"/>
                <a:cs typeface="Arial"/>
                <a:sym typeface="Arial"/>
                <a:hlinkClick r:id="rId12" action="ppaction://hlinksldjump">
                  <a:extLst>
                    <a:ext uri="{A12FA001-AC4F-418D-AE19-62706E023703}">
                      <ahyp:hlinkClr xmlns:ahyp="http://schemas.microsoft.com/office/drawing/2018/hyperlinkcolor" val="tx"/>
                    </a:ext>
                  </a:extLst>
                </a:hlinkClick>
              </a:rPr>
              <a:t>100</a:t>
            </a:r>
            <a:endParaRPr sz="1400" b="0" i="0" u="none" strike="noStrike" cap="none" dirty="0">
              <a:solidFill>
                <a:srgbClr val="2A2623"/>
              </a:solidFill>
              <a:latin typeface="+mn-lt"/>
              <a:ea typeface="Arial"/>
              <a:cs typeface="Arial"/>
              <a:sym typeface="Arial"/>
            </a:endParaRPr>
          </a:p>
        </p:txBody>
      </p:sp>
      <p:sp>
        <p:nvSpPr>
          <p:cNvPr id="88" name="Google Shape;88;p16"/>
          <p:cNvSpPr/>
          <p:nvPr/>
        </p:nvSpPr>
        <p:spPr>
          <a:xfrm>
            <a:off x="4770750" y="2646150"/>
            <a:ext cx="1470000" cy="347100"/>
          </a:xfrm>
          <a:prstGeom prst="rect">
            <a:avLst/>
          </a:prstGeom>
          <a:solidFill>
            <a:srgbClr val="C9AE64"/>
          </a:solidFill>
          <a:ln w="6350" cap="flat" cmpd="sng">
            <a:solidFill>
              <a:srgbClr val="0000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sng" strike="noStrike" cap="none" dirty="0">
                <a:solidFill>
                  <a:srgbClr val="2A2623"/>
                </a:solidFill>
                <a:latin typeface="+mn-lt"/>
                <a:ea typeface="Arial"/>
                <a:cs typeface="Arial"/>
                <a:sym typeface="Arial"/>
                <a:hlinkClick r:id="rId13" action="ppaction://hlinksldjump">
                  <a:extLst>
                    <a:ext uri="{A12FA001-AC4F-418D-AE19-62706E023703}">
                      <ahyp:hlinkClr xmlns:ahyp="http://schemas.microsoft.com/office/drawing/2018/hyperlinkcolor" val="tx"/>
                    </a:ext>
                  </a:extLst>
                </a:hlinkClick>
              </a:rPr>
              <a:t>200</a:t>
            </a:r>
            <a:endParaRPr sz="1400" b="0" i="0" u="none" strike="noStrike" cap="none" dirty="0">
              <a:solidFill>
                <a:srgbClr val="2A2623"/>
              </a:solidFill>
              <a:latin typeface="+mn-lt"/>
              <a:ea typeface="Arial"/>
              <a:cs typeface="Arial"/>
              <a:sym typeface="Arial"/>
            </a:endParaRPr>
          </a:p>
        </p:txBody>
      </p:sp>
      <p:sp>
        <p:nvSpPr>
          <p:cNvPr id="89" name="Google Shape;89;p16"/>
          <p:cNvSpPr/>
          <p:nvPr/>
        </p:nvSpPr>
        <p:spPr>
          <a:xfrm>
            <a:off x="4770750" y="3119950"/>
            <a:ext cx="1470000" cy="347100"/>
          </a:xfrm>
          <a:prstGeom prst="rect">
            <a:avLst/>
          </a:prstGeom>
          <a:solidFill>
            <a:srgbClr val="C9AE64"/>
          </a:solidFill>
          <a:ln w="6350" cap="flat" cmpd="sng">
            <a:solidFill>
              <a:srgbClr val="0000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sng" strike="noStrike" cap="none" dirty="0">
                <a:solidFill>
                  <a:srgbClr val="2A2623"/>
                </a:solidFill>
                <a:latin typeface="+mn-lt"/>
                <a:ea typeface="Ebrima" panose="02000000000000000000" pitchFamily="2" charset="0"/>
                <a:cs typeface="Ebrima" panose="02000000000000000000" pitchFamily="2" charset="0"/>
                <a:sym typeface="Arial"/>
                <a:hlinkClick r:id="rId14" action="ppaction://hlinksldjump">
                  <a:extLst>
                    <a:ext uri="{A12FA001-AC4F-418D-AE19-62706E023703}">
                      <ahyp:hlinkClr xmlns:ahyp="http://schemas.microsoft.com/office/drawing/2018/hyperlinkcolor" val="tx"/>
                    </a:ext>
                  </a:extLst>
                </a:hlinkClick>
              </a:rPr>
              <a:t>300</a:t>
            </a:r>
            <a:endParaRPr sz="1400" b="0" i="0" u="none" strike="noStrike" cap="none" dirty="0">
              <a:solidFill>
                <a:srgbClr val="2A2623"/>
              </a:solidFill>
              <a:latin typeface="+mn-lt"/>
              <a:ea typeface="Ebrima" panose="02000000000000000000" pitchFamily="2" charset="0"/>
              <a:cs typeface="Ebrima" panose="02000000000000000000" pitchFamily="2" charset="0"/>
              <a:sym typeface="Arial"/>
            </a:endParaRPr>
          </a:p>
        </p:txBody>
      </p:sp>
      <p:sp>
        <p:nvSpPr>
          <p:cNvPr id="90" name="Google Shape;90;p16"/>
          <p:cNvSpPr/>
          <p:nvPr/>
        </p:nvSpPr>
        <p:spPr>
          <a:xfrm>
            <a:off x="4770750" y="3593750"/>
            <a:ext cx="1470000" cy="347100"/>
          </a:xfrm>
          <a:prstGeom prst="rect">
            <a:avLst/>
          </a:prstGeom>
          <a:solidFill>
            <a:srgbClr val="C9AE64"/>
          </a:solidFill>
          <a:ln w="6350" cap="flat" cmpd="sng">
            <a:solidFill>
              <a:srgbClr val="0000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u="sng" dirty="0">
                <a:solidFill>
                  <a:srgbClr val="2A2623"/>
                </a:solidFill>
                <a:latin typeface="+mn-lt"/>
                <a:hlinkClick r:id="rId15" action="ppaction://hlinksldjump">
                  <a:extLst>
                    <a:ext uri="{A12FA001-AC4F-418D-AE19-62706E023703}">
                      <ahyp:hlinkClr xmlns:ahyp="http://schemas.microsoft.com/office/drawing/2018/hyperlinkcolor" val="tx"/>
                    </a:ext>
                  </a:extLst>
                </a:hlinkClick>
              </a:rPr>
              <a:t>400</a:t>
            </a:r>
            <a:endParaRPr u="sng" dirty="0">
              <a:solidFill>
                <a:srgbClr val="2A2623"/>
              </a:solidFill>
              <a:latin typeface="+mn-lt"/>
            </a:endParaRPr>
          </a:p>
        </p:txBody>
      </p:sp>
      <p:sp>
        <p:nvSpPr>
          <p:cNvPr id="91" name="Google Shape;91;p16"/>
          <p:cNvSpPr/>
          <p:nvPr/>
        </p:nvSpPr>
        <p:spPr>
          <a:xfrm>
            <a:off x="6637950" y="2172350"/>
            <a:ext cx="1470000" cy="347100"/>
          </a:xfrm>
          <a:prstGeom prst="rect">
            <a:avLst/>
          </a:prstGeom>
          <a:solidFill>
            <a:srgbClr val="FF9932"/>
          </a:solidFill>
          <a:ln w="6350" cap="flat" cmpd="sng">
            <a:solidFill>
              <a:srgbClr val="0000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u="sng" dirty="0">
                <a:solidFill>
                  <a:srgbClr val="2A2623"/>
                </a:solidFill>
                <a:latin typeface="+mn-lt"/>
                <a:hlinkClick r:id="rId16" action="ppaction://hlinksldjump">
                  <a:extLst>
                    <a:ext uri="{A12FA001-AC4F-418D-AE19-62706E023703}">
                      <ahyp:hlinkClr xmlns:ahyp="http://schemas.microsoft.com/office/drawing/2018/hyperlinkcolor" val="tx"/>
                    </a:ext>
                  </a:extLst>
                </a:hlinkClick>
              </a:rPr>
              <a:t>100</a:t>
            </a:r>
            <a:endParaRPr u="sng" dirty="0">
              <a:solidFill>
                <a:srgbClr val="2A2623"/>
              </a:solidFill>
              <a:latin typeface="+mn-lt"/>
            </a:endParaRPr>
          </a:p>
        </p:txBody>
      </p:sp>
      <p:sp>
        <p:nvSpPr>
          <p:cNvPr id="92" name="Google Shape;92;p16"/>
          <p:cNvSpPr/>
          <p:nvPr/>
        </p:nvSpPr>
        <p:spPr>
          <a:xfrm>
            <a:off x="6637950" y="2646150"/>
            <a:ext cx="1470000" cy="347100"/>
          </a:xfrm>
          <a:prstGeom prst="rect">
            <a:avLst/>
          </a:prstGeom>
          <a:solidFill>
            <a:srgbClr val="FF9932"/>
          </a:solidFill>
          <a:ln w="6350" cap="flat" cmpd="sng">
            <a:solidFill>
              <a:srgbClr val="0000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u="sng" dirty="0">
                <a:solidFill>
                  <a:srgbClr val="2A2623"/>
                </a:solidFill>
                <a:latin typeface="+mn-lt"/>
                <a:hlinkClick r:id="rId17" action="ppaction://hlinksldjump">
                  <a:extLst>
                    <a:ext uri="{A12FA001-AC4F-418D-AE19-62706E023703}">
                      <ahyp:hlinkClr xmlns:ahyp="http://schemas.microsoft.com/office/drawing/2018/hyperlinkcolor" val="tx"/>
                    </a:ext>
                  </a:extLst>
                </a:hlinkClick>
              </a:rPr>
              <a:t>200</a:t>
            </a:r>
            <a:endParaRPr u="sng" dirty="0">
              <a:solidFill>
                <a:srgbClr val="2A2623"/>
              </a:solidFill>
              <a:latin typeface="+mn-lt"/>
            </a:endParaRPr>
          </a:p>
        </p:txBody>
      </p:sp>
      <p:sp>
        <p:nvSpPr>
          <p:cNvPr id="93" name="Google Shape;93;p16"/>
          <p:cNvSpPr/>
          <p:nvPr/>
        </p:nvSpPr>
        <p:spPr>
          <a:xfrm>
            <a:off x="6637950" y="3119950"/>
            <a:ext cx="1470000" cy="347100"/>
          </a:xfrm>
          <a:prstGeom prst="rect">
            <a:avLst/>
          </a:prstGeom>
          <a:solidFill>
            <a:srgbClr val="FF9932"/>
          </a:solidFill>
          <a:ln w="6350" cap="flat" cmpd="sng">
            <a:solidFill>
              <a:srgbClr val="0000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u="sng" dirty="0">
                <a:solidFill>
                  <a:srgbClr val="2A2623"/>
                </a:solidFill>
                <a:latin typeface="+mn-lt"/>
                <a:hlinkClick r:id="rId18" action="ppaction://hlinksldjump">
                  <a:extLst>
                    <a:ext uri="{A12FA001-AC4F-418D-AE19-62706E023703}">
                      <ahyp:hlinkClr xmlns:ahyp="http://schemas.microsoft.com/office/drawing/2018/hyperlinkcolor" val="tx"/>
                    </a:ext>
                  </a:extLst>
                </a:hlinkClick>
              </a:rPr>
              <a:t>300</a:t>
            </a:r>
            <a:endParaRPr u="sng" dirty="0">
              <a:solidFill>
                <a:srgbClr val="2A2623"/>
              </a:solidFill>
              <a:latin typeface="+mn-lt"/>
            </a:endParaRPr>
          </a:p>
        </p:txBody>
      </p:sp>
      <p:sp>
        <p:nvSpPr>
          <p:cNvPr id="94" name="Google Shape;94;p16"/>
          <p:cNvSpPr/>
          <p:nvPr/>
        </p:nvSpPr>
        <p:spPr>
          <a:xfrm>
            <a:off x="6637950" y="3593750"/>
            <a:ext cx="1470000" cy="347100"/>
          </a:xfrm>
          <a:prstGeom prst="rect">
            <a:avLst/>
          </a:prstGeom>
          <a:solidFill>
            <a:srgbClr val="FF9932"/>
          </a:solidFill>
          <a:ln w="6350" cap="flat" cmpd="sng">
            <a:solidFill>
              <a:srgbClr val="0000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u="sng" dirty="0">
                <a:solidFill>
                  <a:srgbClr val="2A2623"/>
                </a:solidFill>
                <a:latin typeface="+mn-lt"/>
                <a:hlinkClick r:id="rId19" action="ppaction://hlinksldjump">
                  <a:extLst>
                    <a:ext uri="{A12FA001-AC4F-418D-AE19-62706E023703}">
                      <ahyp:hlinkClr xmlns:ahyp="http://schemas.microsoft.com/office/drawing/2018/hyperlinkcolor" val="tx"/>
                    </a:ext>
                  </a:extLst>
                </a:hlinkClick>
              </a:rPr>
              <a:t>400</a:t>
            </a:r>
            <a:endParaRPr u="sng" dirty="0">
              <a:solidFill>
                <a:srgbClr val="2A2623"/>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Anwesende - Lösungen</a:t>
            </a:r>
            <a:endParaRPr/>
          </a:p>
        </p:txBody>
      </p:sp>
      <p:sp>
        <p:nvSpPr>
          <p:cNvPr id="260" name="Google Shape;260;p34"/>
          <p:cNvSpPr/>
          <p:nvPr/>
        </p:nvSpPr>
        <p:spPr>
          <a:xfrm>
            <a:off x="5999925" y="2500175"/>
            <a:ext cx="1780800" cy="506100"/>
          </a:xfrm>
          <a:prstGeom prst="rect">
            <a:avLst/>
          </a:prstGeom>
          <a:solidFill>
            <a:srgbClr val="DD1D14"/>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SzPts val="1400"/>
            </a:pPr>
            <a:r>
              <a:rPr lang="de" sz="1300">
                <a:latin typeface="+mj-lt"/>
              </a:rPr>
              <a:t>NADA-Mitarbeiter*in</a:t>
            </a:r>
            <a:endParaRPr sz="1300">
              <a:latin typeface="+mj-lt"/>
            </a:endParaRPr>
          </a:p>
        </p:txBody>
      </p:sp>
      <p:sp>
        <p:nvSpPr>
          <p:cNvPr id="261" name="Google Shape;261;p34"/>
          <p:cNvSpPr/>
          <p:nvPr/>
        </p:nvSpPr>
        <p:spPr>
          <a:xfrm>
            <a:off x="906575" y="2506288"/>
            <a:ext cx="1780800" cy="506100"/>
          </a:xfrm>
          <a:prstGeom prst="rect">
            <a:avLst/>
          </a:prstGeom>
          <a:solidFill>
            <a:srgbClr val="DD1D14"/>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SzPts val="1400"/>
            </a:pPr>
            <a:r>
              <a:rPr lang="de" sz="1300">
                <a:latin typeface="+mj-lt"/>
              </a:rPr>
              <a:t>Maskottchen</a:t>
            </a:r>
            <a:endParaRPr sz="1300">
              <a:latin typeface="+mj-lt"/>
            </a:endParaRPr>
          </a:p>
        </p:txBody>
      </p:sp>
      <p:sp>
        <p:nvSpPr>
          <p:cNvPr id="262" name="Google Shape;262;p34"/>
          <p:cNvSpPr/>
          <p:nvPr/>
        </p:nvSpPr>
        <p:spPr>
          <a:xfrm>
            <a:off x="3453250" y="1518125"/>
            <a:ext cx="1780800" cy="506100"/>
          </a:xfrm>
          <a:prstGeom prst="rect">
            <a:avLst/>
          </a:prstGeom>
          <a:solidFill>
            <a:srgbClr val="DD1D14"/>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SzPts val="1400"/>
            </a:pPr>
            <a:r>
              <a:rPr lang="de" sz="1300">
                <a:latin typeface="+mj-lt"/>
              </a:rPr>
              <a:t>Verbands-Deligierte*r</a:t>
            </a:r>
            <a:endParaRPr sz="1300">
              <a:latin typeface="+mj-lt"/>
            </a:endParaRPr>
          </a:p>
        </p:txBody>
      </p:sp>
      <p:sp>
        <p:nvSpPr>
          <p:cNvPr id="263" name="Google Shape;263;p34"/>
          <p:cNvSpPr/>
          <p:nvPr/>
        </p:nvSpPr>
        <p:spPr>
          <a:xfrm>
            <a:off x="3453250" y="3494450"/>
            <a:ext cx="1780800" cy="506100"/>
          </a:xfrm>
          <a:prstGeom prst="rect">
            <a:avLst/>
          </a:prstGeom>
          <a:solidFill>
            <a:srgbClr val="DD1D14"/>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SzPts val="1400"/>
            </a:pPr>
            <a:r>
              <a:rPr lang="de" sz="1300">
                <a:latin typeface="+mj-lt"/>
              </a:rPr>
              <a:t>Schiedsrichter*in</a:t>
            </a:r>
            <a:endParaRPr sz="1300">
              <a:latin typeface="+mj-lt"/>
            </a:endParaRPr>
          </a:p>
        </p:txBody>
      </p:sp>
      <p:sp>
        <p:nvSpPr>
          <p:cNvPr id="264" name="Google Shape;264;p34"/>
          <p:cNvSpPr/>
          <p:nvPr/>
        </p:nvSpPr>
        <p:spPr>
          <a:xfrm>
            <a:off x="906575" y="1518125"/>
            <a:ext cx="1780800" cy="506100"/>
          </a:xfrm>
          <a:prstGeom prst="rect">
            <a:avLst/>
          </a:prstGeom>
          <a:solidFill>
            <a:srgbClr val="00B050"/>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Clr>
                <a:schemeClr val="dk1"/>
              </a:buClr>
              <a:buSzPts val="1400"/>
            </a:pPr>
            <a:r>
              <a:rPr lang="de" sz="1300">
                <a:solidFill>
                  <a:schemeClr val="dk1"/>
                </a:solidFill>
                <a:latin typeface="+mj-lt"/>
              </a:rPr>
              <a:t>Kontrollen-Helfer*in</a:t>
            </a:r>
            <a:endParaRPr sz="1300">
              <a:solidFill>
                <a:schemeClr val="dk1"/>
              </a:solidFill>
              <a:latin typeface="+mj-lt"/>
            </a:endParaRPr>
          </a:p>
        </p:txBody>
      </p:sp>
      <p:sp>
        <p:nvSpPr>
          <p:cNvPr id="265" name="Google Shape;265;p34"/>
          <p:cNvSpPr/>
          <p:nvPr/>
        </p:nvSpPr>
        <p:spPr>
          <a:xfrm>
            <a:off x="5999925" y="3494450"/>
            <a:ext cx="1780800" cy="506100"/>
          </a:xfrm>
          <a:prstGeom prst="rect">
            <a:avLst/>
          </a:prstGeom>
          <a:solidFill>
            <a:srgbClr val="DD1D14"/>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SzPts val="1400"/>
            </a:pPr>
            <a:r>
              <a:rPr lang="de" sz="1300">
                <a:latin typeface="+mj-lt"/>
              </a:rPr>
              <a:t>Laborant*in</a:t>
            </a:r>
            <a:endParaRPr sz="1300">
              <a:latin typeface="+mj-lt"/>
            </a:endParaRPr>
          </a:p>
        </p:txBody>
      </p:sp>
      <p:sp>
        <p:nvSpPr>
          <p:cNvPr id="266" name="Google Shape;266;p34"/>
          <p:cNvSpPr/>
          <p:nvPr/>
        </p:nvSpPr>
        <p:spPr>
          <a:xfrm>
            <a:off x="3453250" y="2506288"/>
            <a:ext cx="1780800" cy="506100"/>
          </a:xfrm>
          <a:prstGeom prst="rect">
            <a:avLst/>
          </a:prstGeom>
          <a:solidFill>
            <a:srgbClr val="00B050"/>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Clr>
                <a:schemeClr val="dk1"/>
              </a:buClr>
              <a:buSzPts val="1400"/>
            </a:pPr>
            <a:r>
              <a:rPr lang="de" sz="1300">
                <a:solidFill>
                  <a:schemeClr val="dk1"/>
                </a:solidFill>
                <a:latin typeface="+mj-lt"/>
              </a:rPr>
              <a:t>Athlet*in</a:t>
            </a:r>
            <a:endParaRPr sz="1300">
              <a:solidFill>
                <a:schemeClr val="dk1"/>
              </a:solidFill>
              <a:latin typeface="+mj-lt"/>
            </a:endParaRPr>
          </a:p>
        </p:txBody>
      </p:sp>
      <p:sp>
        <p:nvSpPr>
          <p:cNvPr id="267" name="Google Shape;267;p34"/>
          <p:cNvSpPr/>
          <p:nvPr/>
        </p:nvSpPr>
        <p:spPr>
          <a:xfrm>
            <a:off x="5999925" y="1505900"/>
            <a:ext cx="1780800" cy="506100"/>
          </a:xfrm>
          <a:prstGeom prst="rect">
            <a:avLst/>
          </a:prstGeom>
          <a:solidFill>
            <a:srgbClr val="00B050"/>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Clr>
                <a:schemeClr val="dk1"/>
              </a:buClr>
              <a:buSzPts val="1400"/>
            </a:pPr>
            <a:r>
              <a:rPr lang="de" sz="1300" dirty="0">
                <a:solidFill>
                  <a:schemeClr val="dk1"/>
                </a:solidFill>
                <a:latin typeface="+mj-lt"/>
              </a:rPr>
              <a:t>Dopingkontrolleur*in</a:t>
            </a:r>
            <a:endParaRPr sz="1300" dirty="0">
              <a:solidFill>
                <a:schemeClr val="dk1"/>
              </a:solidFill>
              <a:latin typeface="+mj-lt"/>
            </a:endParaRPr>
          </a:p>
        </p:txBody>
      </p:sp>
      <p:sp>
        <p:nvSpPr>
          <p:cNvPr id="268" name="Google Shape;268;p34"/>
          <p:cNvSpPr/>
          <p:nvPr/>
        </p:nvSpPr>
        <p:spPr>
          <a:xfrm>
            <a:off x="906575" y="3494450"/>
            <a:ext cx="1780800" cy="506100"/>
          </a:xfrm>
          <a:prstGeom prst="rect">
            <a:avLst/>
          </a:prstGeom>
          <a:solidFill>
            <a:srgbClr val="00B050"/>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Clr>
                <a:schemeClr val="dk1"/>
              </a:buClr>
              <a:buSzPts val="1400"/>
            </a:pPr>
            <a:r>
              <a:rPr lang="de" sz="1300">
                <a:solidFill>
                  <a:schemeClr val="dk1"/>
                </a:solidFill>
                <a:latin typeface="+mj-lt"/>
              </a:rPr>
              <a:t>Vertrauensperson</a:t>
            </a:r>
            <a:endParaRPr sz="1300">
              <a:solidFill>
                <a:schemeClr val="dk1"/>
              </a:solidFill>
              <a:latin typeface="+mj-lt"/>
            </a:endParaRPr>
          </a:p>
        </p:txBody>
      </p:sp>
      <p:sp>
        <p:nvSpPr>
          <p:cNvPr id="269" name="Google Shape;269;p34">
            <a:hlinkClick r:id="rId3"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Google Shape;275;p35"/>
          <p:cNvSpPr txBox="1">
            <a:spLocks noGrp="1"/>
          </p:cNvSpPr>
          <p:nvPr>
            <p:ph type="title" idx="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a:t>Wie läuft eine Dopingkontrolle ab?</a:t>
            </a:r>
            <a:endParaRPr/>
          </a:p>
        </p:txBody>
      </p:sp>
      <p:sp>
        <p:nvSpPr>
          <p:cNvPr id="276" name="Google Shape;276;p35">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99;p17">
            <a:extLst>
              <a:ext uri="{FF2B5EF4-FFF2-40B4-BE49-F238E27FC236}">
                <a16:creationId xmlns:a16="http://schemas.microsoft.com/office/drawing/2014/main" id="{593E4480-0ECC-A3B7-D3F1-D150F0CA4EC0}"/>
              </a:ext>
            </a:extLst>
          </p:cNvPr>
          <p:cNvSpPr txBox="1">
            <a:spLocks noGrp="1"/>
          </p:cNvSpPr>
          <p:nvPr>
            <p:ph type="title"/>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de" dirty="0">
                <a:latin typeface="+mj-lt"/>
              </a:rPr>
              <a:t>Kontrolle - 400 Punkte </a:t>
            </a:r>
            <a:endParaRPr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Ablauf - In Reihenfolge bringen</a:t>
            </a:r>
            <a:endParaRPr/>
          </a:p>
        </p:txBody>
      </p:sp>
      <p:sp>
        <p:nvSpPr>
          <p:cNvPr id="282" name="Google Shape;282;p36"/>
          <p:cNvSpPr txBox="1"/>
          <p:nvPr/>
        </p:nvSpPr>
        <p:spPr>
          <a:xfrm>
            <a:off x="3505200" y="3249325"/>
            <a:ext cx="21336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de" sz="1400" b="0" i="0" u="none" strike="noStrike" cap="none">
                <a:solidFill>
                  <a:srgbClr val="000000"/>
                </a:solidFill>
                <a:latin typeface="+mj-lt"/>
                <a:ea typeface="Arial"/>
                <a:cs typeface="Arial"/>
                <a:sym typeface="Arial"/>
              </a:rPr>
              <a:t>Auswahl der Athlet*innen</a:t>
            </a:r>
            <a:endParaRPr sz="1400" b="0" i="0" u="none" strike="noStrike" cap="none">
              <a:solidFill>
                <a:srgbClr val="000000"/>
              </a:solidFill>
              <a:latin typeface="+mj-lt"/>
              <a:ea typeface="Arial"/>
              <a:cs typeface="Arial"/>
              <a:sym typeface="Arial"/>
            </a:endParaRPr>
          </a:p>
        </p:txBody>
      </p:sp>
      <p:sp>
        <p:nvSpPr>
          <p:cNvPr id="283" name="Google Shape;283;p36"/>
          <p:cNvSpPr txBox="1"/>
          <p:nvPr/>
        </p:nvSpPr>
        <p:spPr>
          <a:xfrm>
            <a:off x="3505200" y="1700912"/>
            <a:ext cx="21336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de" sz="1400" b="0" i="0" u="none" strike="noStrike" cap="none">
                <a:solidFill>
                  <a:srgbClr val="000000"/>
                </a:solidFill>
                <a:latin typeface="+mj-lt"/>
                <a:ea typeface="Arial"/>
                <a:cs typeface="Arial"/>
                <a:sym typeface="Arial"/>
              </a:rPr>
              <a:t>Aufforderung zur Dopingkontrolle</a:t>
            </a:r>
            <a:endParaRPr sz="1400" b="0" i="0" u="none" strike="noStrike" cap="none">
              <a:solidFill>
                <a:srgbClr val="000000"/>
              </a:solidFill>
              <a:latin typeface="+mj-lt"/>
              <a:ea typeface="Arial"/>
              <a:cs typeface="Arial"/>
              <a:sym typeface="Arial"/>
            </a:endParaRPr>
          </a:p>
        </p:txBody>
      </p:sp>
      <p:sp>
        <p:nvSpPr>
          <p:cNvPr id="284" name="Google Shape;284;p36"/>
          <p:cNvSpPr txBox="1"/>
          <p:nvPr/>
        </p:nvSpPr>
        <p:spPr>
          <a:xfrm>
            <a:off x="494925" y="1700900"/>
            <a:ext cx="21336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de">
                <a:latin typeface="+mj-lt"/>
              </a:rPr>
              <a:t>Entnahme</a:t>
            </a:r>
            <a:r>
              <a:rPr lang="de" sz="1400" b="0" i="0" u="none" strike="noStrike" cap="none">
                <a:solidFill>
                  <a:srgbClr val="000000"/>
                </a:solidFill>
                <a:latin typeface="+mj-lt"/>
                <a:ea typeface="Arial"/>
                <a:cs typeface="Arial"/>
                <a:sym typeface="Arial"/>
              </a:rPr>
              <a:t> der Probe</a:t>
            </a:r>
            <a:endParaRPr sz="1400" b="0" i="0" u="none" strike="noStrike" cap="none">
              <a:solidFill>
                <a:srgbClr val="000000"/>
              </a:solidFill>
              <a:latin typeface="+mj-lt"/>
              <a:ea typeface="Arial"/>
              <a:cs typeface="Arial"/>
              <a:sym typeface="Arial"/>
            </a:endParaRPr>
          </a:p>
        </p:txBody>
      </p:sp>
      <p:sp>
        <p:nvSpPr>
          <p:cNvPr id="285" name="Google Shape;285;p36"/>
          <p:cNvSpPr txBox="1"/>
          <p:nvPr/>
        </p:nvSpPr>
        <p:spPr>
          <a:xfrm>
            <a:off x="6352675" y="3249325"/>
            <a:ext cx="21336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de" sz="1400" b="0" i="0" u="none" strike="noStrike" cap="none">
                <a:solidFill>
                  <a:srgbClr val="000000"/>
                </a:solidFill>
                <a:latin typeface="+mj-lt"/>
                <a:ea typeface="Arial"/>
                <a:cs typeface="Arial"/>
                <a:sym typeface="Arial"/>
              </a:rPr>
              <a:t>Versiegeln der Probe</a:t>
            </a:r>
            <a:endParaRPr sz="1400" b="0" i="0" u="none" strike="noStrike" cap="none">
              <a:solidFill>
                <a:srgbClr val="000000"/>
              </a:solidFill>
              <a:latin typeface="+mj-lt"/>
              <a:ea typeface="Arial"/>
              <a:cs typeface="Arial"/>
              <a:sym typeface="Arial"/>
            </a:endParaRPr>
          </a:p>
        </p:txBody>
      </p:sp>
      <p:sp>
        <p:nvSpPr>
          <p:cNvPr id="286" name="Google Shape;286;p36"/>
          <p:cNvSpPr txBox="1"/>
          <p:nvPr/>
        </p:nvSpPr>
        <p:spPr>
          <a:xfrm>
            <a:off x="6124075" y="1700900"/>
            <a:ext cx="25908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de">
                <a:latin typeface="+mj-lt"/>
              </a:rPr>
              <a:t>Überprüfen und Unterschreiben </a:t>
            </a:r>
            <a:r>
              <a:rPr lang="de" sz="1400" b="0" i="0" u="none" strike="noStrike" cap="none">
                <a:solidFill>
                  <a:srgbClr val="000000"/>
                </a:solidFill>
                <a:latin typeface="+mj-lt"/>
                <a:ea typeface="Arial"/>
                <a:cs typeface="Arial"/>
                <a:sym typeface="Arial"/>
              </a:rPr>
              <a:t>des Doping-Kontrollformulars</a:t>
            </a:r>
            <a:endParaRPr sz="1400" b="0" i="0" u="none" strike="noStrike" cap="none">
              <a:solidFill>
                <a:srgbClr val="000000"/>
              </a:solidFill>
              <a:latin typeface="+mj-lt"/>
              <a:ea typeface="Arial"/>
              <a:cs typeface="Arial"/>
              <a:sym typeface="Arial"/>
            </a:endParaRPr>
          </a:p>
        </p:txBody>
      </p:sp>
      <p:sp>
        <p:nvSpPr>
          <p:cNvPr id="287" name="Google Shape;287;p36"/>
          <p:cNvSpPr txBox="1"/>
          <p:nvPr/>
        </p:nvSpPr>
        <p:spPr>
          <a:xfrm>
            <a:off x="494925" y="3249325"/>
            <a:ext cx="21336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de" sz="1400" b="0" i="0" u="none" strike="noStrike" cap="none">
                <a:solidFill>
                  <a:srgbClr val="000000"/>
                </a:solidFill>
                <a:latin typeface="+mj-lt"/>
                <a:ea typeface="Arial"/>
                <a:cs typeface="Arial"/>
                <a:sym typeface="Arial"/>
              </a:rPr>
              <a:t>Analyse der Probe</a:t>
            </a:r>
            <a:endParaRPr sz="1400" b="0" i="0" u="none" strike="noStrike" cap="none">
              <a:solidFill>
                <a:srgbClr val="000000"/>
              </a:solidFill>
              <a:latin typeface="+mj-lt"/>
              <a:ea typeface="Arial"/>
              <a:cs typeface="Arial"/>
              <a:sym typeface="Arial"/>
            </a:endParaRPr>
          </a:p>
        </p:txBody>
      </p:sp>
      <p:sp>
        <p:nvSpPr>
          <p:cNvPr id="288" name="Google Shape;288;p36">
            <a:hlinkClick r:id="rId3" action="ppaction://hlinksldjump"/>
          </p:cNvPr>
          <p:cNvSpPr/>
          <p:nvPr/>
        </p:nvSpPr>
        <p:spPr>
          <a:xfrm>
            <a:off x="7484750" y="4158175"/>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Ablauf - Lösung</a:t>
            </a:r>
            <a:endParaRPr/>
          </a:p>
        </p:txBody>
      </p:sp>
      <p:sp>
        <p:nvSpPr>
          <p:cNvPr id="294" name="Google Shape;294;p37"/>
          <p:cNvSpPr txBox="1"/>
          <p:nvPr/>
        </p:nvSpPr>
        <p:spPr>
          <a:xfrm>
            <a:off x="386650" y="1700900"/>
            <a:ext cx="21336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1800"/>
              <a:buFont typeface="Calibri"/>
              <a:buNone/>
            </a:pPr>
            <a:r>
              <a:rPr lang="de" dirty="0">
                <a:solidFill>
                  <a:schemeClr val="dk1"/>
                </a:solidFill>
                <a:latin typeface="+mj-lt"/>
              </a:rPr>
              <a:t>Auswahl der Athlet*innen</a:t>
            </a:r>
            <a:endParaRPr dirty="0">
              <a:latin typeface="+mj-lt"/>
            </a:endParaRPr>
          </a:p>
        </p:txBody>
      </p:sp>
      <p:sp>
        <p:nvSpPr>
          <p:cNvPr id="295" name="Google Shape;295;p37"/>
          <p:cNvSpPr txBox="1"/>
          <p:nvPr/>
        </p:nvSpPr>
        <p:spPr>
          <a:xfrm>
            <a:off x="3505200" y="1700912"/>
            <a:ext cx="21336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de" sz="1400" b="0" i="0" u="none" strike="noStrike" cap="none">
                <a:solidFill>
                  <a:srgbClr val="000000"/>
                </a:solidFill>
                <a:latin typeface="+mj-lt"/>
                <a:ea typeface="Arial"/>
                <a:cs typeface="Arial"/>
                <a:sym typeface="Arial"/>
              </a:rPr>
              <a:t>Aufforderung zur Dopingkontrolle</a:t>
            </a:r>
            <a:endParaRPr sz="1400" b="0" i="0" u="none" strike="noStrike" cap="none">
              <a:solidFill>
                <a:srgbClr val="000000"/>
              </a:solidFill>
              <a:latin typeface="+mj-lt"/>
              <a:ea typeface="Arial"/>
              <a:cs typeface="Arial"/>
              <a:sym typeface="Arial"/>
            </a:endParaRPr>
          </a:p>
        </p:txBody>
      </p:sp>
      <p:sp>
        <p:nvSpPr>
          <p:cNvPr id="296" name="Google Shape;296;p37"/>
          <p:cNvSpPr txBox="1"/>
          <p:nvPr/>
        </p:nvSpPr>
        <p:spPr>
          <a:xfrm>
            <a:off x="6623750" y="1700900"/>
            <a:ext cx="21336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de">
                <a:latin typeface="+mj-lt"/>
              </a:rPr>
              <a:t>Entnahme</a:t>
            </a:r>
            <a:r>
              <a:rPr lang="de" sz="1400" b="0" i="0" u="none" strike="noStrike" cap="none">
                <a:solidFill>
                  <a:srgbClr val="000000"/>
                </a:solidFill>
                <a:latin typeface="+mj-lt"/>
                <a:ea typeface="Arial"/>
                <a:cs typeface="Arial"/>
                <a:sym typeface="Arial"/>
              </a:rPr>
              <a:t> der Probe</a:t>
            </a:r>
            <a:endParaRPr sz="1400" b="0" i="0" u="none" strike="noStrike" cap="none">
              <a:solidFill>
                <a:srgbClr val="000000"/>
              </a:solidFill>
              <a:latin typeface="+mj-lt"/>
              <a:ea typeface="Arial"/>
              <a:cs typeface="Arial"/>
              <a:sym typeface="Arial"/>
            </a:endParaRPr>
          </a:p>
        </p:txBody>
      </p:sp>
      <p:sp>
        <p:nvSpPr>
          <p:cNvPr id="297" name="Google Shape;297;p37"/>
          <p:cNvSpPr txBox="1"/>
          <p:nvPr/>
        </p:nvSpPr>
        <p:spPr>
          <a:xfrm>
            <a:off x="6623750" y="3314100"/>
            <a:ext cx="21336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de" sz="1400" b="0" i="0" u="none" strike="noStrike" cap="none">
                <a:solidFill>
                  <a:srgbClr val="000000"/>
                </a:solidFill>
                <a:latin typeface="+mj-lt"/>
                <a:ea typeface="Arial"/>
                <a:cs typeface="Arial"/>
                <a:sym typeface="Arial"/>
              </a:rPr>
              <a:t>Versiegeln der Probe</a:t>
            </a:r>
            <a:endParaRPr sz="1400" b="0" i="0" u="none" strike="noStrike" cap="none">
              <a:solidFill>
                <a:srgbClr val="000000"/>
              </a:solidFill>
              <a:latin typeface="+mj-lt"/>
              <a:ea typeface="Arial"/>
              <a:cs typeface="Arial"/>
              <a:sym typeface="Arial"/>
            </a:endParaRPr>
          </a:p>
        </p:txBody>
      </p:sp>
      <p:sp>
        <p:nvSpPr>
          <p:cNvPr id="298" name="Google Shape;298;p37"/>
          <p:cNvSpPr txBox="1"/>
          <p:nvPr/>
        </p:nvSpPr>
        <p:spPr>
          <a:xfrm>
            <a:off x="3276600" y="3314100"/>
            <a:ext cx="25908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1800"/>
              <a:buFont typeface="Calibri"/>
              <a:buNone/>
            </a:pPr>
            <a:r>
              <a:rPr lang="de">
                <a:solidFill>
                  <a:schemeClr val="dk1"/>
                </a:solidFill>
                <a:latin typeface="+mj-lt"/>
              </a:rPr>
              <a:t>Überprüfen und Unterschreiben des Doping-Kontrollformulars</a:t>
            </a:r>
            <a:endParaRPr>
              <a:latin typeface="+mj-lt"/>
            </a:endParaRPr>
          </a:p>
        </p:txBody>
      </p:sp>
      <p:sp>
        <p:nvSpPr>
          <p:cNvPr id="299" name="Google Shape;299;p37"/>
          <p:cNvSpPr txBox="1"/>
          <p:nvPr/>
        </p:nvSpPr>
        <p:spPr>
          <a:xfrm>
            <a:off x="386650" y="3314100"/>
            <a:ext cx="2133600" cy="762000"/>
          </a:xfrm>
          <a:prstGeom prst="rect">
            <a:avLst/>
          </a:prstGeom>
          <a:solidFill>
            <a:schemeClr val="lt2"/>
          </a:solidFill>
          <a:ln w="9525" cap="flat" cmpd="sng">
            <a:solidFill>
              <a:srgbClr val="000000"/>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de" sz="1400" b="0" i="0" u="none" strike="noStrike" cap="none">
                <a:solidFill>
                  <a:srgbClr val="000000"/>
                </a:solidFill>
                <a:latin typeface="+mj-lt"/>
                <a:ea typeface="Arial"/>
                <a:cs typeface="Arial"/>
                <a:sym typeface="Arial"/>
              </a:rPr>
              <a:t>Analyse der Probe</a:t>
            </a:r>
            <a:endParaRPr sz="1400" b="0" i="0" u="none" strike="noStrike" cap="none">
              <a:solidFill>
                <a:srgbClr val="000000"/>
              </a:solidFill>
              <a:latin typeface="+mj-lt"/>
              <a:ea typeface="Arial"/>
              <a:cs typeface="Arial"/>
              <a:sym typeface="Arial"/>
            </a:endParaRPr>
          </a:p>
        </p:txBody>
      </p:sp>
      <p:cxnSp>
        <p:nvCxnSpPr>
          <p:cNvPr id="300" name="Google Shape;300;p37"/>
          <p:cNvCxnSpPr>
            <a:stCxn id="294" idx="3"/>
            <a:endCxn id="295" idx="1"/>
          </p:cNvCxnSpPr>
          <p:nvPr/>
        </p:nvCxnSpPr>
        <p:spPr>
          <a:xfrm>
            <a:off x="2520250" y="2081900"/>
            <a:ext cx="984900" cy="0"/>
          </a:xfrm>
          <a:prstGeom prst="straightConnector1">
            <a:avLst/>
          </a:prstGeom>
          <a:noFill/>
          <a:ln w="19050" cap="flat" cmpd="sng">
            <a:solidFill>
              <a:srgbClr val="000000"/>
            </a:solidFill>
            <a:prstDash val="solid"/>
            <a:round/>
            <a:headEnd type="none" w="sm" len="sm"/>
            <a:tailEnd type="triangle" w="med" len="med"/>
          </a:ln>
          <a:effectLst>
            <a:outerShdw blurRad="57150" dist="19050" dir="5400000" algn="bl" rotWithShape="0">
              <a:srgbClr val="000000">
                <a:alpha val="49803"/>
              </a:srgbClr>
            </a:outerShdw>
          </a:effectLst>
        </p:spPr>
      </p:cxnSp>
      <p:cxnSp>
        <p:nvCxnSpPr>
          <p:cNvPr id="301" name="Google Shape;301;p37"/>
          <p:cNvCxnSpPr>
            <a:endCxn id="296" idx="1"/>
          </p:cNvCxnSpPr>
          <p:nvPr/>
        </p:nvCxnSpPr>
        <p:spPr>
          <a:xfrm>
            <a:off x="5638850" y="2081900"/>
            <a:ext cx="984900" cy="0"/>
          </a:xfrm>
          <a:prstGeom prst="straightConnector1">
            <a:avLst/>
          </a:prstGeom>
          <a:noFill/>
          <a:ln w="19050" cap="flat" cmpd="sng">
            <a:solidFill>
              <a:srgbClr val="000000"/>
            </a:solidFill>
            <a:prstDash val="solid"/>
            <a:round/>
            <a:headEnd type="none" w="sm" len="sm"/>
            <a:tailEnd type="triangle" w="med" len="med"/>
          </a:ln>
          <a:effectLst>
            <a:outerShdw blurRad="57150" dist="19050" dir="5400000" algn="bl" rotWithShape="0">
              <a:srgbClr val="000000">
                <a:alpha val="49803"/>
              </a:srgbClr>
            </a:outerShdw>
          </a:effectLst>
        </p:spPr>
      </p:cxnSp>
      <p:cxnSp>
        <p:nvCxnSpPr>
          <p:cNvPr id="302" name="Google Shape;302;p37"/>
          <p:cNvCxnSpPr>
            <a:stCxn id="296" idx="2"/>
            <a:endCxn id="297" idx="0"/>
          </p:cNvCxnSpPr>
          <p:nvPr/>
        </p:nvCxnSpPr>
        <p:spPr>
          <a:xfrm>
            <a:off x="7690550" y="2462900"/>
            <a:ext cx="0" cy="851100"/>
          </a:xfrm>
          <a:prstGeom prst="straightConnector1">
            <a:avLst/>
          </a:prstGeom>
          <a:noFill/>
          <a:ln w="19050" cap="flat" cmpd="sng">
            <a:solidFill>
              <a:srgbClr val="000000"/>
            </a:solidFill>
            <a:prstDash val="solid"/>
            <a:round/>
            <a:headEnd type="none" w="sm" len="sm"/>
            <a:tailEnd type="triangle" w="med" len="med"/>
          </a:ln>
          <a:effectLst>
            <a:outerShdw blurRad="57150" dist="19050" dir="5400000" algn="bl" rotWithShape="0">
              <a:srgbClr val="000000">
                <a:alpha val="49803"/>
              </a:srgbClr>
            </a:outerShdw>
          </a:effectLst>
        </p:spPr>
      </p:cxnSp>
      <p:cxnSp>
        <p:nvCxnSpPr>
          <p:cNvPr id="303" name="Google Shape;303;p37"/>
          <p:cNvCxnSpPr>
            <a:stCxn id="297" idx="1"/>
            <a:endCxn id="298" idx="3"/>
          </p:cNvCxnSpPr>
          <p:nvPr/>
        </p:nvCxnSpPr>
        <p:spPr>
          <a:xfrm rot="10800000">
            <a:off x="5867450" y="3695100"/>
            <a:ext cx="756300" cy="0"/>
          </a:xfrm>
          <a:prstGeom prst="straightConnector1">
            <a:avLst/>
          </a:prstGeom>
          <a:noFill/>
          <a:ln w="19050" cap="flat" cmpd="sng">
            <a:solidFill>
              <a:srgbClr val="000000"/>
            </a:solidFill>
            <a:prstDash val="solid"/>
            <a:round/>
            <a:headEnd type="none" w="sm" len="sm"/>
            <a:tailEnd type="triangle" w="med" len="med"/>
          </a:ln>
          <a:effectLst>
            <a:outerShdw blurRad="57150" dist="19050" dir="5400000" algn="bl" rotWithShape="0">
              <a:srgbClr val="000000">
                <a:alpha val="49803"/>
              </a:srgbClr>
            </a:outerShdw>
          </a:effectLst>
        </p:spPr>
      </p:cxnSp>
      <p:cxnSp>
        <p:nvCxnSpPr>
          <p:cNvPr id="304" name="Google Shape;304;p37"/>
          <p:cNvCxnSpPr>
            <a:stCxn id="298" idx="1"/>
            <a:endCxn id="299" idx="3"/>
          </p:cNvCxnSpPr>
          <p:nvPr/>
        </p:nvCxnSpPr>
        <p:spPr>
          <a:xfrm rot="10800000">
            <a:off x="2520300" y="3695100"/>
            <a:ext cx="756300" cy="0"/>
          </a:xfrm>
          <a:prstGeom prst="straightConnector1">
            <a:avLst/>
          </a:prstGeom>
          <a:noFill/>
          <a:ln w="19050" cap="flat" cmpd="sng">
            <a:solidFill>
              <a:srgbClr val="000000"/>
            </a:solidFill>
            <a:prstDash val="solid"/>
            <a:round/>
            <a:headEnd type="none" w="sm" len="sm"/>
            <a:tailEnd type="triangle" w="med" len="med"/>
          </a:ln>
          <a:effectLst>
            <a:outerShdw blurRad="57150" dist="19050" dir="5400000" algn="bl" rotWithShape="0">
              <a:srgbClr val="000000">
                <a:alpha val="49803"/>
              </a:srgbClr>
            </a:outerShdw>
          </a:effectLst>
        </p:spPr>
      </p:cxnSp>
      <p:sp>
        <p:nvSpPr>
          <p:cNvPr id="305" name="Google Shape;305;p37">
            <a:hlinkClick r:id="rId3" action="ppaction://hlinksldjump"/>
          </p:cNvPr>
          <p:cNvSpPr/>
          <p:nvPr/>
        </p:nvSpPr>
        <p:spPr>
          <a:xfrm>
            <a:off x="8140150" y="4158350"/>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38"/>
          <p:cNvSpPr txBox="1">
            <a:spLocks noGrp="1"/>
          </p:cNvSpPr>
          <p:nvPr>
            <p:ph type="title" idx="2"/>
          </p:nvPr>
        </p:nvSpPr>
        <p:spPr>
          <a:xfrm>
            <a:off x="847200" y="1846037"/>
            <a:ext cx="7449600" cy="2338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dirty="0"/>
              <a:t>Welche finanziellen Folgen hat es, wenn bei einem Dopingsubstanzen nachgewiesen werden?</a:t>
            </a:r>
            <a:endParaRPr dirty="0"/>
          </a:p>
        </p:txBody>
      </p:sp>
      <p:sp>
        <p:nvSpPr>
          <p:cNvPr id="312" name="Google Shape;312;p38">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99;p17">
            <a:extLst>
              <a:ext uri="{FF2B5EF4-FFF2-40B4-BE49-F238E27FC236}">
                <a16:creationId xmlns:a16="http://schemas.microsoft.com/office/drawing/2014/main" id="{151BD01B-C01E-4617-9D72-304626157071}"/>
              </a:ext>
            </a:extLst>
          </p:cNvPr>
          <p:cNvSpPr txBox="1">
            <a:spLocks noGrp="1"/>
          </p:cNvSpPr>
          <p:nvPr>
            <p:ph type="title"/>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de" dirty="0">
                <a:latin typeface="+mj-lt"/>
              </a:rPr>
              <a:t>Folgen - 100 Punkte </a:t>
            </a:r>
            <a:endParaRPr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Finanzielle Konsequenzen</a:t>
            </a:r>
            <a:endParaRPr/>
          </a:p>
        </p:txBody>
      </p:sp>
      <p:sp>
        <p:nvSpPr>
          <p:cNvPr id="318" name="Google Shape;318;p3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chemeClr val="dk1"/>
              </a:buClr>
              <a:buSzPts val="2500"/>
              <a:buChar char="➢"/>
            </a:pPr>
            <a:r>
              <a:rPr lang="de" dirty="0">
                <a:solidFill>
                  <a:schemeClr val="dk1"/>
                </a:solidFill>
              </a:rPr>
              <a:t>Rückzahlung von Sponsoren- und Fördergeldern</a:t>
            </a:r>
            <a:endParaRPr dirty="0">
              <a:solidFill>
                <a:schemeClr val="dk1"/>
              </a:solidFill>
            </a:endParaRPr>
          </a:p>
          <a:p>
            <a:pPr marL="457200" lvl="0" indent="-387350" algn="l" rtl="0">
              <a:lnSpc>
                <a:spcPct val="115000"/>
              </a:lnSpc>
              <a:spcBef>
                <a:spcPts val="0"/>
              </a:spcBef>
              <a:spcAft>
                <a:spcPts val="0"/>
              </a:spcAft>
              <a:buSzPts val="2500"/>
              <a:buChar char="➢"/>
            </a:pPr>
            <a:r>
              <a:rPr lang="de" dirty="0"/>
              <a:t>Kündigung von Sponsorenverträgen</a:t>
            </a:r>
            <a:endParaRPr dirty="0"/>
          </a:p>
          <a:p>
            <a:pPr marL="457200" lvl="0" indent="-387350" algn="l" rtl="0">
              <a:lnSpc>
                <a:spcPct val="115000"/>
              </a:lnSpc>
              <a:spcBef>
                <a:spcPts val="0"/>
              </a:spcBef>
              <a:spcAft>
                <a:spcPts val="0"/>
              </a:spcAft>
              <a:buSzPts val="2500"/>
              <a:buChar char="➢"/>
            </a:pPr>
            <a:r>
              <a:rPr lang="de" dirty="0"/>
              <a:t>Verlust der Einnahmequellen</a:t>
            </a:r>
            <a:endParaRPr dirty="0"/>
          </a:p>
          <a:p>
            <a:pPr marL="457200" lvl="0" indent="-387350" algn="l" rtl="0">
              <a:lnSpc>
                <a:spcPct val="115000"/>
              </a:lnSpc>
              <a:spcBef>
                <a:spcPts val="0"/>
              </a:spcBef>
              <a:spcAft>
                <a:spcPts val="0"/>
              </a:spcAft>
              <a:buSzPts val="2500"/>
              <a:buChar char="➢"/>
            </a:pPr>
            <a:r>
              <a:rPr lang="de" dirty="0"/>
              <a:t>Auftürmen von Schulden</a:t>
            </a:r>
            <a:endParaRPr dirty="0"/>
          </a:p>
          <a:p>
            <a:pPr marL="457200" lvl="0" indent="-387350" algn="l" rtl="0">
              <a:lnSpc>
                <a:spcPct val="115000"/>
              </a:lnSpc>
              <a:spcBef>
                <a:spcPts val="0"/>
              </a:spcBef>
              <a:spcAft>
                <a:spcPts val="0"/>
              </a:spcAft>
              <a:buSzPts val="2500"/>
              <a:buChar char="➢"/>
            </a:pPr>
            <a:r>
              <a:rPr lang="de" dirty="0"/>
              <a:t>...</a:t>
            </a:r>
            <a:endParaRPr dirty="0"/>
          </a:p>
        </p:txBody>
      </p:sp>
      <p:sp>
        <p:nvSpPr>
          <p:cNvPr id="319" name="Google Shape;319;p39">
            <a:hlinkClick r:id="rId3"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6" name="Google Shape;326;p40">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99;p17">
            <a:extLst>
              <a:ext uri="{FF2B5EF4-FFF2-40B4-BE49-F238E27FC236}">
                <a16:creationId xmlns:a16="http://schemas.microsoft.com/office/drawing/2014/main" id="{8D6253F3-2D13-470C-166A-ADF5BBCB8F02}"/>
              </a:ext>
            </a:extLst>
          </p:cNvPr>
          <p:cNvSpPr txBox="1">
            <a:spLocks/>
          </p:cNvSpPr>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r>
              <a:rPr lang="de-DE" dirty="0">
                <a:latin typeface="+mj-lt"/>
              </a:rPr>
              <a:t>Folgen - 200 Punkte </a:t>
            </a:r>
          </a:p>
        </p:txBody>
      </p:sp>
      <p:sp>
        <p:nvSpPr>
          <p:cNvPr id="10" name="Google Shape;311;p38">
            <a:extLst>
              <a:ext uri="{FF2B5EF4-FFF2-40B4-BE49-F238E27FC236}">
                <a16:creationId xmlns:a16="http://schemas.microsoft.com/office/drawing/2014/main" id="{F31B25B7-1902-B2E2-0842-21F1C664B9CA}"/>
              </a:ext>
            </a:extLst>
          </p:cNvPr>
          <p:cNvSpPr txBox="1">
            <a:spLocks/>
          </p:cNvSpPr>
          <p:nvPr/>
        </p:nvSpPr>
        <p:spPr>
          <a:xfrm>
            <a:off x="847200" y="1846037"/>
            <a:ext cx="7449600" cy="233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r>
              <a:rPr lang="de-DE" dirty="0"/>
              <a:t>Welche sozialen Folgen hat es, wenn bei einem Dopingsubstanzen nachgewiesen werden?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Soziale Konsequenzen</a:t>
            </a:r>
            <a:endParaRPr/>
          </a:p>
        </p:txBody>
      </p:sp>
      <p:sp>
        <p:nvSpPr>
          <p:cNvPr id="332" name="Google Shape;332;p41"/>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de" dirty="0"/>
              <a:t>Respektverlust bei Familie und Freunden</a:t>
            </a:r>
            <a:endParaRPr dirty="0"/>
          </a:p>
          <a:p>
            <a:pPr marL="457200" lvl="0" indent="-387350" algn="l" rtl="0">
              <a:lnSpc>
                <a:spcPct val="115000"/>
              </a:lnSpc>
              <a:spcBef>
                <a:spcPts val="0"/>
              </a:spcBef>
              <a:spcAft>
                <a:spcPts val="0"/>
              </a:spcAft>
              <a:buSzPts val="2500"/>
              <a:buChar char="➢"/>
            </a:pPr>
            <a:r>
              <a:rPr lang="de" dirty="0"/>
              <a:t>Imageschaden</a:t>
            </a:r>
            <a:endParaRPr dirty="0"/>
          </a:p>
          <a:p>
            <a:pPr marL="457200" lvl="0" indent="-387350" algn="l" rtl="0">
              <a:lnSpc>
                <a:spcPct val="115000"/>
              </a:lnSpc>
              <a:spcBef>
                <a:spcPts val="0"/>
              </a:spcBef>
              <a:spcAft>
                <a:spcPts val="0"/>
              </a:spcAft>
              <a:buSzPts val="2500"/>
              <a:buChar char="➢"/>
            </a:pPr>
            <a:r>
              <a:rPr lang="de" dirty="0"/>
              <a:t>Vertrauensmissbrauch</a:t>
            </a:r>
            <a:endParaRPr dirty="0"/>
          </a:p>
          <a:p>
            <a:pPr marL="457200" lvl="0" indent="-387350" algn="l" rtl="0">
              <a:lnSpc>
                <a:spcPct val="115000"/>
              </a:lnSpc>
              <a:spcBef>
                <a:spcPts val="0"/>
              </a:spcBef>
              <a:spcAft>
                <a:spcPts val="0"/>
              </a:spcAft>
              <a:buSzPts val="2500"/>
              <a:buChar char="➢"/>
            </a:pPr>
            <a:r>
              <a:rPr lang="de" dirty="0"/>
              <a:t>Kriminalität</a:t>
            </a:r>
            <a:endParaRPr dirty="0"/>
          </a:p>
          <a:p>
            <a:pPr marL="457200" lvl="0" indent="-387350" algn="l" rtl="0">
              <a:lnSpc>
                <a:spcPct val="115000"/>
              </a:lnSpc>
              <a:spcBef>
                <a:spcPts val="0"/>
              </a:spcBef>
              <a:spcAft>
                <a:spcPts val="0"/>
              </a:spcAft>
              <a:buSzPts val="2500"/>
              <a:buChar char="➢"/>
            </a:pPr>
            <a:r>
              <a:rPr lang="de" dirty="0"/>
              <a:t>Ausschluss aus dem Team</a:t>
            </a:r>
            <a:endParaRPr dirty="0"/>
          </a:p>
          <a:p>
            <a:pPr marL="457200" lvl="0" indent="-387350" algn="l" rtl="0">
              <a:lnSpc>
                <a:spcPct val="115000"/>
              </a:lnSpc>
              <a:spcBef>
                <a:spcPts val="0"/>
              </a:spcBef>
              <a:spcAft>
                <a:spcPts val="0"/>
              </a:spcAft>
              <a:buSzPts val="2500"/>
              <a:buChar char="➢"/>
            </a:pPr>
            <a:r>
              <a:rPr lang="de" dirty="0"/>
              <a:t>kann Karriereende bedeuten</a:t>
            </a:r>
            <a:endParaRPr dirty="0"/>
          </a:p>
          <a:p>
            <a:pPr marL="457200" lvl="0" indent="-387350" algn="l" rtl="0">
              <a:lnSpc>
                <a:spcPct val="115000"/>
              </a:lnSpc>
              <a:spcBef>
                <a:spcPts val="0"/>
              </a:spcBef>
              <a:spcAft>
                <a:spcPts val="0"/>
              </a:spcAft>
              <a:buSzPts val="2500"/>
              <a:buChar char="➢"/>
            </a:pPr>
            <a:r>
              <a:rPr lang="de" dirty="0"/>
              <a:t>… </a:t>
            </a:r>
            <a:endParaRPr dirty="0"/>
          </a:p>
        </p:txBody>
      </p:sp>
      <p:sp>
        <p:nvSpPr>
          <p:cNvPr id="333" name="Google Shape;333;p41">
            <a:hlinkClick r:id="rId3"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42"/>
          <p:cNvSpPr txBox="1">
            <a:spLocks noGrp="1"/>
          </p:cNvSpPr>
          <p:nvPr>
            <p:ph type="title" idx="2"/>
          </p:nvPr>
        </p:nvSpPr>
        <p:spPr>
          <a:xfrm>
            <a:off x="847200" y="1932300"/>
            <a:ext cx="7449600" cy="233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000"/>
              <a:buNone/>
            </a:pPr>
            <a:r>
              <a:rPr lang="de"/>
              <a:t>Welche gesundheitlichen Folgen hat es, wenn man Doping nutzt? </a:t>
            </a:r>
            <a:endParaRPr/>
          </a:p>
        </p:txBody>
      </p:sp>
      <p:sp>
        <p:nvSpPr>
          <p:cNvPr id="340" name="Google Shape;340;p42">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99;p17">
            <a:extLst>
              <a:ext uri="{FF2B5EF4-FFF2-40B4-BE49-F238E27FC236}">
                <a16:creationId xmlns:a16="http://schemas.microsoft.com/office/drawing/2014/main" id="{E0357FF1-1C60-1EA2-0DC7-29D2FDDA366D}"/>
              </a:ext>
            </a:extLst>
          </p:cNvPr>
          <p:cNvSpPr txBox="1">
            <a:spLocks noGrp="1"/>
          </p:cNvSpPr>
          <p:nvPr>
            <p:ph type="title"/>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de" dirty="0">
                <a:latin typeface="+mj-lt"/>
              </a:rPr>
              <a:t>Folgen - 300 Punkte </a:t>
            </a:r>
            <a:endParaRPr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dirty="0"/>
              <a:t>Gesundheitliche Konsequenzen</a:t>
            </a:r>
            <a:endParaRPr dirty="0"/>
          </a:p>
        </p:txBody>
      </p:sp>
      <p:sp>
        <p:nvSpPr>
          <p:cNvPr id="346" name="Google Shape;346;p43"/>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
            </a:pPr>
            <a:r>
              <a:rPr lang="de" dirty="0"/>
              <a:t>Herz-Kreislauf-Erkrankung</a:t>
            </a:r>
            <a:endParaRPr dirty="0"/>
          </a:p>
          <a:p>
            <a:pPr marL="457200" lvl="0" indent="-387350" algn="l" rtl="0">
              <a:lnSpc>
                <a:spcPct val="115000"/>
              </a:lnSpc>
              <a:spcBef>
                <a:spcPts val="0"/>
              </a:spcBef>
              <a:spcAft>
                <a:spcPts val="0"/>
              </a:spcAft>
              <a:buSzPts val="2500"/>
              <a:buChar char="➢"/>
            </a:pPr>
            <a:r>
              <a:rPr lang="de" dirty="0"/>
              <a:t>Erhöhtes Krebsrisiko</a:t>
            </a:r>
            <a:endParaRPr dirty="0"/>
          </a:p>
          <a:p>
            <a:pPr marL="457200" lvl="0" indent="-387350" algn="l" rtl="0">
              <a:lnSpc>
                <a:spcPct val="115000"/>
              </a:lnSpc>
              <a:spcBef>
                <a:spcPts val="0"/>
              </a:spcBef>
              <a:spcAft>
                <a:spcPts val="0"/>
              </a:spcAft>
              <a:buSzPts val="2500"/>
              <a:buChar char="➢"/>
            </a:pPr>
            <a:r>
              <a:rPr lang="de" dirty="0"/>
              <a:t>Akne</a:t>
            </a:r>
            <a:endParaRPr dirty="0"/>
          </a:p>
          <a:p>
            <a:pPr marL="457200" lvl="0" indent="-387350" algn="l" rtl="0">
              <a:lnSpc>
                <a:spcPct val="115000"/>
              </a:lnSpc>
              <a:spcBef>
                <a:spcPts val="0"/>
              </a:spcBef>
              <a:spcAft>
                <a:spcPts val="0"/>
              </a:spcAft>
              <a:buSzPts val="2500"/>
              <a:buChar char="➢"/>
            </a:pPr>
            <a:r>
              <a:rPr lang="de" dirty="0"/>
              <a:t>Psychische Probleme</a:t>
            </a:r>
            <a:endParaRPr dirty="0"/>
          </a:p>
          <a:p>
            <a:pPr marL="457200" lvl="0" indent="-387350" algn="l" rtl="0">
              <a:lnSpc>
                <a:spcPct val="115000"/>
              </a:lnSpc>
              <a:spcBef>
                <a:spcPts val="0"/>
              </a:spcBef>
              <a:spcAft>
                <a:spcPts val="0"/>
              </a:spcAft>
              <a:buSzPts val="2500"/>
              <a:buChar char="➢"/>
            </a:pPr>
            <a:r>
              <a:rPr lang="de" dirty="0"/>
              <a:t>Übermäßige Schambehaarung</a:t>
            </a:r>
            <a:endParaRPr dirty="0"/>
          </a:p>
        </p:txBody>
      </p:sp>
      <p:sp>
        <p:nvSpPr>
          <p:cNvPr id="347" name="Google Shape;347;p43">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de" dirty="0">
                <a:latin typeface="+mj-lt"/>
              </a:rPr>
              <a:t>Allgemein - 100 Punkte </a:t>
            </a:r>
            <a:endParaRPr dirty="0">
              <a:latin typeface="+mj-lt"/>
            </a:endParaRPr>
          </a:p>
        </p:txBody>
      </p:sp>
      <p:sp>
        <p:nvSpPr>
          <p:cNvPr id="100" name="Google Shape;100;p17"/>
          <p:cNvSpPr txBox="1">
            <a:spLocks noGrp="1"/>
          </p:cNvSpPr>
          <p:nvPr>
            <p:ph type="title" idx="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sz="4000" dirty="0">
                <a:latin typeface="+mj-lt"/>
              </a:rPr>
              <a:t>Was ist Doping?</a:t>
            </a:r>
            <a:endParaRPr sz="4000" dirty="0">
              <a:latin typeface="+mj-lt"/>
            </a:endParaRPr>
          </a:p>
        </p:txBody>
      </p:sp>
      <p:sp>
        <p:nvSpPr>
          <p:cNvPr id="101" name="Google Shape;101;p17">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5" name="Google Shape;355;p4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Gesundheitliche Konsequenzen</a:t>
            </a:r>
            <a:endParaRPr/>
          </a:p>
        </p:txBody>
      </p:sp>
      <p:sp>
        <p:nvSpPr>
          <p:cNvPr id="352" name="Google Shape;352;p44"/>
          <p:cNvSpPr txBox="1">
            <a:spLocks noGrp="1"/>
          </p:cNvSpPr>
          <p:nvPr>
            <p:ph type="body" idx="1"/>
          </p:nvPr>
        </p:nvSpPr>
        <p:spPr>
          <a:xfrm>
            <a:off x="311700" y="1568150"/>
            <a:ext cx="3999900" cy="2826300"/>
          </a:xfrm>
          <a:prstGeom prst="rect">
            <a:avLst/>
          </a:prstGeom>
          <a:noFill/>
          <a:ln>
            <a:noFill/>
          </a:ln>
        </p:spPr>
        <p:txBody>
          <a:bodyPr spcFirstLastPara="1" wrap="square" lIns="91425" tIns="91425" rIns="91425" bIns="91425" anchor="t" anchorCtr="0">
            <a:noAutofit/>
          </a:bodyPr>
          <a:lstStyle/>
          <a:p>
            <a:pPr marL="457200" marR="0" lvl="0" indent="-412750" algn="l" rtl="0">
              <a:lnSpc>
                <a:spcPct val="100000"/>
              </a:lnSpc>
              <a:spcBef>
                <a:spcPts val="0"/>
              </a:spcBef>
              <a:spcAft>
                <a:spcPts val="0"/>
              </a:spcAft>
              <a:buSzPts val="2900"/>
              <a:buChar char="➢"/>
            </a:pPr>
            <a:r>
              <a:rPr lang="de" sz="1800" dirty="0"/>
              <a:t>Stimmbruch</a:t>
            </a:r>
            <a:endParaRPr sz="1800" dirty="0"/>
          </a:p>
          <a:p>
            <a:pPr marL="457200" marR="0" lvl="0" indent="-412750" algn="l" rtl="0">
              <a:lnSpc>
                <a:spcPct val="100000"/>
              </a:lnSpc>
              <a:spcBef>
                <a:spcPts val="0"/>
              </a:spcBef>
              <a:spcAft>
                <a:spcPts val="0"/>
              </a:spcAft>
              <a:buSzPts val="2900"/>
              <a:buChar char="➢"/>
            </a:pPr>
            <a:r>
              <a:rPr lang="de" sz="1800" dirty="0"/>
              <a:t>Unfruchtbarkeit</a:t>
            </a:r>
            <a:endParaRPr sz="1800" dirty="0"/>
          </a:p>
          <a:p>
            <a:pPr marL="457200" marR="0" lvl="0" indent="-412750" algn="l" rtl="0">
              <a:lnSpc>
                <a:spcPct val="100000"/>
              </a:lnSpc>
              <a:spcBef>
                <a:spcPts val="0"/>
              </a:spcBef>
              <a:spcAft>
                <a:spcPts val="0"/>
              </a:spcAft>
              <a:buSzPts val="2900"/>
              <a:buChar char="➢"/>
            </a:pPr>
            <a:r>
              <a:rPr lang="de" sz="1800" dirty="0"/>
              <a:t>Ausbleiben der Menstruation</a:t>
            </a:r>
            <a:endParaRPr sz="1800" dirty="0"/>
          </a:p>
          <a:p>
            <a:pPr marL="457200" marR="0" lvl="0" indent="-412750" algn="l" rtl="0">
              <a:lnSpc>
                <a:spcPct val="100000"/>
              </a:lnSpc>
              <a:spcBef>
                <a:spcPts val="0"/>
              </a:spcBef>
              <a:spcAft>
                <a:spcPts val="0"/>
              </a:spcAft>
              <a:buSzPts val="2900"/>
              <a:buChar char="➢"/>
            </a:pPr>
            <a:r>
              <a:rPr lang="de" sz="1800" dirty="0"/>
              <a:t>übermäßige Ausbildung der Klitoris</a:t>
            </a:r>
            <a:endParaRPr sz="1800" dirty="0"/>
          </a:p>
          <a:p>
            <a:pPr marL="457200" marR="0" lvl="0" indent="-412750" algn="l" rtl="0">
              <a:lnSpc>
                <a:spcPct val="100000"/>
              </a:lnSpc>
              <a:spcBef>
                <a:spcPts val="0"/>
              </a:spcBef>
              <a:spcAft>
                <a:spcPts val="0"/>
              </a:spcAft>
              <a:buSzPts val="2900"/>
              <a:buChar char="➢"/>
            </a:pPr>
            <a:r>
              <a:rPr lang="de" sz="1800" dirty="0"/>
              <a:t>Missbildung in der Gebärmutter</a:t>
            </a:r>
            <a:endParaRPr dirty="0"/>
          </a:p>
        </p:txBody>
      </p:sp>
      <p:sp>
        <p:nvSpPr>
          <p:cNvPr id="354" name="Google Shape;354;p44"/>
          <p:cNvSpPr txBox="1">
            <a:spLocks noGrp="1"/>
          </p:cNvSpPr>
          <p:nvPr>
            <p:ph type="body" idx="2"/>
          </p:nvPr>
        </p:nvSpPr>
        <p:spPr>
          <a:xfrm>
            <a:off x="4831200" y="1568150"/>
            <a:ext cx="3999900" cy="2826300"/>
          </a:xfrm>
          <a:prstGeom prst="rect">
            <a:avLst/>
          </a:prstGeom>
          <a:noFill/>
          <a:ln>
            <a:noFill/>
          </a:ln>
        </p:spPr>
        <p:txBody>
          <a:bodyPr spcFirstLastPara="1" wrap="square" lIns="91425" tIns="91425" rIns="91425" bIns="91425" anchor="t" anchorCtr="0">
            <a:noAutofit/>
          </a:bodyPr>
          <a:lstStyle/>
          <a:p>
            <a:pPr marL="457200" lvl="0" indent="-412750" algn="l" rtl="0">
              <a:lnSpc>
                <a:spcPct val="100000"/>
              </a:lnSpc>
              <a:spcBef>
                <a:spcPts val="0"/>
              </a:spcBef>
              <a:spcAft>
                <a:spcPts val="0"/>
              </a:spcAft>
              <a:buSzPts val="2900"/>
              <a:buChar char="➢"/>
            </a:pPr>
            <a:r>
              <a:rPr lang="de" sz="1800"/>
              <a:t>Weibliche Brustbildung</a:t>
            </a:r>
            <a:endParaRPr sz="1800"/>
          </a:p>
          <a:p>
            <a:pPr marL="457200" lvl="0" indent="-412750" algn="l" rtl="0">
              <a:lnSpc>
                <a:spcPct val="100000"/>
              </a:lnSpc>
              <a:spcBef>
                <a:spcPts val="0"/>
              </a:spcBef>
              <a:spcAft>
                <a:spcPts val="0"/>
              </a:spcAft>
              <a:buSzPts val="2900"/>
              <a:buChar char="➢"/>
            </a:pPr>
            <a:r>
              <a:rPr lang="de" sz="1800"/>
              <a:t>Schrumpfung der Hoden</a:t>
            </a:r>
            <a:endParaRPr sz="1800"/>
          </a:p>
          <a:p>
            <a:pPr marL="457200" lvl="0" indent="-412750" algn="l" rtl="0">
              <a:lnSpc>
                <a:spcPct val="100000"/>
              </a:lnSpc>
              <a:spcBef>
                <a:spcPts val="0"/>
              </a:spcBef>
              <a:spcAft>
                <a:spcPts val="0"/>
              </a:spcAft>
              <a:buSzPts val="2900"/>
              <a:buChar char="➢"/>
            </a:pPr>
            <a:r>
              <a:rPr lang="de" sz="1800"/>
              <a:t>vermindertes sexuelles Lustempfinden</a:t>
            </a:r>
            <a:endParaRPr sz="1800"/>
          </a:p>
          <a:p>
            <a:pPr marL="457200" lvl="0" indent="-412750" algn="l" rtl="0">
              <a:lnSpc>
                <a:spcPct val="100000"/>
              </a:lnSpc>
              <a:spcBef>
                <a:spcPts val="0"/>
              </a:spcBef>
              <a:spcAft>
                <a:spcPts val="0"/>
              </a:spcAft>
              <a:buSzPts val="2900"/>
              <a:buChar char="➢"/>
            </a:pPr>
            <a:r>
              <a:rPr lang="de" sz="1800"/>
              <a:t>verminderte Spermienproduktion</a:t>
            </a:r>
            <a:endParaRPr sz="1800"/>
          </a:p>
        </p:txBody>
      </p:sp>
      <p:sp>
        <p:nvSpPr>
          <p:cNvPr id="357" name="Google Shape;357;p44"/>
          <p:cNvSpPr txBox="1">
            <a:spLocks noGrp="1"/>
          </p:cNvSpPr>
          <p:nvPr>
            <p:ph type="subTitle" idx="3"/>
          </p:nvPr>
        </p:nvSpPr>
        <p:spPr>
          <a:xfrm>
            <a:off x="4831200" y="1149250"/>
            <a:ext cx="3999900" cy="523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de" sz="2200"/>
              <a:t>Jungs</a:t>
            </a:r>
            <a:endParaRPr sz="2200"/>
          </a:p>
        </p:txBody>
      </p:sp>
      <p:sp>
        <p:nvSpPr>
          <p:cNvPr id="353" name="Google Shape;353;p44"/>
          <p:cNvSpPr txBox="1">
            <a:spLocks noGrp="1"/>
          </p:cNvSpPr>
          <p:nvPr>
            <p:ph type="subTitle" idx="4"/>
          </p:nvPr>
        </p:nvSpPr>
        <p:spPr>
          <a:xfrm>
            <a:off x="311700" y="1168000"/>
            <a:ext cx="3999900" cy="42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200"/>
              <a:t>Mädchen</a:t>
            </a:r>
            <a:endParaRPr sz="2200"/>
          </a:p>
        </p:txBody>
      </p:sp>
      <p:sp>
        <p:nvSpPr>
          <p:cNvPr id="8" name="Google Shape;366;p45">
            <a:hlinkClick r:id="rId3" action="ppaction://hlinksldjump"/>
            <a:extLst>
              <a:ext uri="{FF2B5EF4-FFF2-40B4-BE49-F238E27FC236}">
                <a16:creationId xmlns:a16="http://schemas.microsoft.com/office/drawing/2014/main" id="{E9F15262-F1DA-4C1B-D419-41B3803B6490}"/>
              </a:ext>
            </a:extLst>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3" name="Google Shape;373;p46">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99;p17">
            <a:extLst>
              <a:ext uri="{FF2B5EF4-FFF2-40B4-BE49-F238E27FC236}">
                <a16:creationId xmlns:a16="http://schemas.microsoft.com/office/drawing/2014/main" id="{DBA69789-5F73-02AC-CE6C-841B382B0295}"/>
              </a:ext>
            </a:extLst>
          </p:cNvPr>
          <p:cNvSpPr txBox="1">
            <a:spLocks noGrp="1"/>
          </p:cNvSpPr>
          <p:nvPr>
            <p:ph type="title"/>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de" dirty="0">
                <a:latin typeface="+mj-lt"/>
              </a:rPr>
              <a:t>Folgen - 400 Punkte </a:t>
            </a:r>
            <a:endParaRPr dirty="0">
              <a:latin typeface="+mj-lt"/>
            </a:endParaRPr>
          </a:p>
        </p:txBody>
      </p:sp>
      <p:sp>
        <p:nvSpPr>
          <p:cNvPr id="10" name="Google Shape;311;p38">
            <a:extLst>
              <a:ext uri="{FF2B5EF4-FFF2-40B4-BE49-F238E27FC236}">
                <a16:creationId xmlns:a16="http://schemas.microsoft.com/office/drawing/2014/main" id="{EAD95745-70D5-8577-4259-F134D15C1832}"/>
              </a:ext>
            </a:extLst>
          </p:cNvPr>
          <p:cNvSpPr txBox="1">
            <a:spLocks noGrp="1"/>
          </p:cNvSpPr>
          <p:nvPr>
            <p:ph type="title" idx="2"/>
          </p:nvPr>
        </p:nvSpPr>
        <p:spPr>
          <a:xfrm>
            <a:off x="847200" y="1846037"/>
            <a:ext cx="7449600" cy="2338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dirty="0"/>
              <a:t>Welche rechtlichen Folgen hat es, wenn bei einem Dopingsubstanzen nachgewiesen werden?</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t>Rechtliche Folgen</a:t>
            </a:r>
            <a:endParaRPr/>
          </a:p>
        </p:txBody>
      </p:sp>
      <p:sp>
        <p:nvSpPr>
          <p:cNvPr id="379" name="Google Shape;379;p47"/>
          <p:cNvSpPr txBox="1">
            <a:spLocks noGrp="1"/>
          </p:cNvSpPr>
          <p:nvPr>
            <p:ph type="body" idx="1"/>
          </p:nvPr>
        </p:nvSpPr>
        <p:spPr>
          <a:xfrm>
            <a:off x="311700" y="962695"/>
            <a:ext cx="8520600" cy="34164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
            </a:pPr>
            <a:r>
              <a:rPr lang="de" dirty="0"/>
              <a:t>Sanktionen &amp; Sperre</a:t>
            </a:r>
            <a:endParaRPr dirty="0"/>
          </a:p>
          <a:p>
            <a:pPr marL="457200" lvl="0" indent="-387350" algn="l" rtl="0">
              <a:lnSpc>
                <a:spcPct val="115000"/>
              </a:lnSpc>
              <a:spcBef>
                <a:spcPts val="0"/>
              </a:spcBef>
              <a:spcAft>
                <a:spcPts val="0"/>
              </a:spcAft>
              <a:buSzPts val="2500"/>
              <a:buChar char="➢"/>
            </a:pPr>
            <a:r>
              <a:rPr lang="de" dirty="0"/>
              <a:t>Aberkennung von Titeln</a:t>
            </a:r>
            <a:endParaRPr dirty="0"/>
          </a:p>
          <a:p>
            <a:pPr marL="457200" lvl="0" indent="-387350" algn="l" rtl="0">
              <a:lnSpc>
                <a:spcPct val="115000"/>
              </a:lnSpc>
              <a:spcBef>
                <a:spcPts val="0"/>
              </a:spcBef>
              <a:spcAft>
                <a:spcPts val="0"/>
              </a:spcAft>
              <a:buSzPts val="2500"/>
              <a:buChar char="➢"/>
            </a:pPr>
            <a:r>
              <a:rPr lang="de" dirty="0"/>
              <a:t>Verweigerung einer Dopingkontrolle gilt als Verstoß</a:t>
            </a:r>
            <a:endParaRPr dirty="0"/>
          </a:p>
          <a:p>
            <a:pPr marL="457200" lvl="0" indent="-387350" algn="l" rtl="0">
              <a:lnSpc>
                <a:spcPct val="115000"/>
              </a:lnSpc>
              <a:spcBef>
                <a:spcPts val="0"/>
              </a:spcBef>
              <a:spcAft>
                <a:spcPts val="0"/>
              </a:spcAft>
              <a:buSzPts val="2500"/>
              <a:buChar char="➢"/>
            </a:pPr>
            <a:r>
              <a:rPr lang="de" dirty="0"/>
              <a:t>Abhängig von versch. Faktoren</a:t>
            </a:r>
            <a:endParaRPr dirty="0"/>
          </a:p>
          <a:p>
            <a:pPr marL="914400" lvl="1" indent="-387350" algn="l" rtl="0">
              <a:lnSpc>
                <a:spcPct val="115000"/>
              </a:lnSpc>
              <a:spcBef>
                <a:spcPts val="0"/>
              </a:spcBef>
              <a:spcAft>
                <a:spcPts val="0"/>
              </a:spcAft>
              <a:buSzPts val="2500"/>
              <a:buChar char="○"/>
            </a:pPr>
            <a:r>
              <a:rPr lang="de" dirty="0"/>
              <a:t>Welche Substanz</a:t>
            </a:r>
            <a:endParaRPr dirty="0"/>
          </a:p>
          <a:p>
            <a:pPr marL="914400" lvl="1" indent="-387350" algn="l" rtl="0">
              <a:lnSpc>
                <a:spcPct val="115000"/>
              </a:lnSpc>
              <a:spcBef>
                <a:spcPts val="0"/>
              </a:spcBef>
              <a:spcAft>
                <a:spcPts val="0"/>
              </a:spcAft>
              <a:buSzPts val="2500"/>
              <a:buChar char="○"/>
            </a:pPr>
            <a:r>
              <a:rPr lang="de" dirty="0"/>
              <a:t>Welche Methode</a:t>
            </a:r>
            <a:endParaRPr dirty="0"/>
          </a:p>
          <a:p>
            <a:pPr marL="914400" lvl="1" indent="-387350" algn="l" rtl="0">
              <a:lnSpc>
                <a:spcPct val="115000"/>
              </a:lnSpc>
              <a:spcBef>
                <a:spcPts val="0"/>
              </a:spcBef>
              <a:spcAft>
                <a:spcPts val="0"/>
              </a:spcAft>
              <a:buSzPts val="2500"/>
              <a:buChar char="○"/>
            </a:pPr>
            <a:r>
              <a:rPr lang="de" dirty="0"/>
              <a:t>Wissentliche/unwissentliche Leistungssteigerung</a:t>
            </a:r>
            <a:endParaRPr dirty="0"/>
          </a:p>
        </p:txBody>
      </p:sp>
      <p:sp>
        <p:nvSpPr>
          <p:cNvPr id="380" name="Google Shape;380;p47">
            <a:hlinkClick r:id="rId3" action="ppaction://hlinksldjump"/>
          </p:cNvPr>
          <p:cNvSpPr/>
          <p:nvPr/>
        </p:nvSpPr>
        <p:spPr>
          <a:xfrm>
            <a:off x="782242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dirty="0"/>
              <a:t>Rechtliche Konsequenzen</a:t>
            </a:r>
            <a:endParaRPr dirty="0"/>
          </a:p>
        </p:txBody>
      </p:sp>
      <p:pic>
        <p:nvPicPr>
          <p:cNvPr id="386" name="Google Shape;386;p48"/>
          <p:cNvPicPr preferRelativeResize="0"/>
          <p:nvPr/>
        </p:nvPicPr>
        <p:blipFill rotWithShape="1">
          <a:blip r:embed="rId3">
            <a:alphaModFix/>
          </a:blip>
          <a:srcRect/>
          <a:stretch/>
        </p:blipFill>
        <p:spPr>
          <a:xfrm>
            <a:off x="2203525" y="1063612"/>
            <a:ext cx="4736950" cy="3594125"/>
          </a:xfrm>
          <a:prstGeom prst="rect">
            <a:avLst/>
          </a:prstGeom>
          <a:noFill/>
          <a:ln>
            <a:noFill/>
          </a:ln>
        </p:spPr>
      </p:pic>
      <p:sp>
        <p:nvSpPr>
          <p:cNvPr id="387" name="Google Shape;387;p48">
            <a:hlinkClick r:id="rId4"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49"/>
          <p:cNvSpPr txBox="1">
            <a:spLocks noGrp="1"/>
          </p:cNvSpPr>
          <p:nvPr>
            <p:ph type="title" idx="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dirty="0"/>
              <a:t>Erkläre möglichst viele Begriffe!</a:t>
            </a:r>
            <a:endParaRPr dirty="0"/>
          </a:p>
        </p:txBody>
      </p:sp>
      <p:sp>
        <p:nvSpPr>
          <p:cNvPr id="394" name="Google Shape;394;p49">
            <a:hlinkClick r:id="rId3"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 name="Google Shape;99;p17">
            <a:extLst>
              <a:ext uri="{FF2B5EF4-FFF2-40B4-BE49-F238E27FC236}">
                <a16:creationId xmlns:a16="http://schemas.microsoft.com/office/drawing/2014/main" id="{137F0A5D-4471-B4E2-9466-481A2D500CCB}"/>
              </a:ext>
            </a:extLst>
          </p:cNvPr>
          <p:cNvSpPr txBox="1">
            <a:spLocks/>
          </p:cNvSpPr>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r>
              <a:rPr lang="de-DE" dirty="0">
                <a:latin typeface="+mj-lt"/>
              </a:rPr>
              <a:t>Tabu - 100 Punkte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Google Shape;400;p50"/>
          <p:cNvSpPr txBox="1">
            <a:spLocks noGrp="1"/>
          </p:cNvSpPr>
          <p:nvPr>
            <p:ph type="title" idx="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a:latin typeface="+mj-lt"/>
              </a:rPr>
              <a:t>Erkläre möglichst viele Begriffe!</a:t>
            </a:r>
            <a:endParaRPr>
              <a:latin typeface="+mj-lt"/>
            </a:endParaRPr>
          </a:p>
        </p:txBody>
      </p:sp>
      <p:sp>
        <p:nvSpPr>
          <p:cNvPr id="401" name="Google Shape;401;p50">
            <a:hlinkClick r:id="rId3"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j-lt"/>
            </a:endParaRPr>
          </a:p>
        </p:txBody>
      </p:sp>
      <p:sp>
        <p:nvSpPr>
          <p:cNvPr id="7" name="Google Shape;99;p17">
            <a:extLst>
              <a:ext uri="{FF2B5EF4-FFF2-40B4-BE49-F238E27FC236}">
                <a16:creationId xmlns:a16="http://schemas.microsoft.com/office/drawing/2014/main" id="{6B98AE32-0991-7B4A-2C2E-9927F0A3B815}"/>
              </a:ext>
            </a:extLst>
          </p:cNvPr>
          <p:cNvSpPr txBox="1">
            <a:spLocks/>
          </p:cNvSpPr>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r>
              <a:rPr lang="de-DE" dirty="0">
                <a:latin typeface="+mj-lt"/>
              </a:rPr>
              <a:t>Tabu - 200 Punkte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1"/>
          <p:cNvSpPr txBox="1">
            <a:spLocks noGrp="1"/>
          </p:cNvSpPr>
          <p:nvPr>
            <p:ph type="title" idx="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dirty="0">
                <a:latin typeface="+mj-lt"/>
              </a:rPr>
              <a:t>Erkläre möglichst viele Begriffe!</a:t>
            </a:r>
            <a:endParaRPr dirty="0">
              <a:latin typeface="+mj-lt"/>
            </a:endParaRPr>
          </a:p>
        </p:txBody>
      </p:sp>
      <p:sp>
        <p:nvSpPr>
          <p:cNvPr id="408" name="Google Shape;408;p51">
            <a:hlinkClick r:id="rId3"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j-lt"/>
            </a:endParaRPr>
          </a:p>
        </p:txBody>
      </p:sp>
      <p:sp>
        <p:nvSpPr>
          <p:cNvPr id="7" name="Google Shape;99;p17">
            <a:extLst>
              <a:ext uri="{FF2B5EF4-FFF2-40B4-BE49-F238E27FC236}">
                <a16:creationId xmlns:a16="http://schemas.microsoft.com/office/drawing/2014/main" id="{EA2BBF8E-F679-3AB8-DB55-A7A03ACD6873}"/>
              </a:ext>
            </a:extLst>
          </p:cNvPr>
          <p:cNvSpPr txBox="1">
            <a:spLocks/>
          </p:cNvSpPr>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r>
              <a:rPr lang="de-DE" dirty="0">
                <a:latin typeface="+mj-lt"/>
              </a:rPr>
              <a:t>Tabu - 300 Punkte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4" name="Google Shape;414;p52"/>
          <p:cNvSpPr txBox="1">
            <a:spLocks noGrp="1"/>
          </p:cNvSpPr>
          <p:nvPr>
            <p:ph type="title" idx="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a:latin typeface="+mj-lt"/>
              </a:rPr>
              <a:t>Erkläre möglichst viele Begriffe!</a:t>
            </a:r>
            <a:endParaRPr>
              <a:latin typeface="+mj-lt"/>
            </a:endParaRPr>
          </a:p>
        </p:txBody>
      </p:sp>
      <p:sp>
        <p:nvSpPr>
          <p:cNvPr id="415" name="Google Shape;415;p52">
            <a:hlinkClick r:id="rId3"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j-lt"/>
            </a:endParaRPr>
          </a:p>
        </p:txBody>
      </p:sp>
      <p:sp>
        <p:nvSpPr>
          <p:cNvPr id="7" name="Google Shape;99;p17">
            <a:extLst>
              <a:ext uri="{FF2B5EF4-FFF2-40B4-BE49-F238E27FC236}">
                <a16:creationId xmlns:a16="http://schemas.microsoft.com/office/drawing/2014/main" id="{FDEF05B4-84C4-22EA-AF1C-B59CBEAC4443}"/>
              </a:ext>
            </a:extLst>
          </p:cNvPr>
          <p:cNvSpPr txBox="1">
            <a:spLocks/>
          </p:cNvSpPr>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r>
              <a:rPr lang="de-DE" dirty="0">
                <a:latin typeface="+mj-lt"/>
              </a:rPr>
              <a:t>Tabu - 400 Punkte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de" dirty="0"/>
              <a:t>Was ist Doping?</a:t>
            </a:r>
            <a:endParaRPr dirty="0"/>
          </a:p>
        </p:txBody>
      </p:sp>
      <p:sp>
        <p:nvSpPr>
          <p:cNvPr id="107" name="Google Shape;107;p18"/>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457200" lvl="0" indent="-387350" algn="l" rtl="0">
              <a:lnSpc>
                <a:spcPct val="90000"/>
              </a:lnSpc>
              <a:spcBef>
                <a:spcPts val="0"/>
              </a:spcBef>
              <a:spcAft>
                <a:spcPts val="0"/>
              </a:spcAft>
              <a:buClr>
                <a:srgbClr val="000000"/>
              </a:buClr>
              <a:buSzPts val="2500"/>
              <a:buChar char="➢"/>
            </a:pPr>
            <a:r>
              <a:rPr lang="de" sz="2400" dirty="0">
                <a:solidFill>
                  <a:srgbClr val="2A2623"/>
                </a:solidFill>
                <a:latin typeface="+mn-lt"/>
              </a:rPr>
              <a:t>Versuch der Leistungssteigerung mit verbotenen Mitteln &amp; Methoden</a:t>
            </a:r>
            <a:endParaRPr sz="2400" dirty="0">
              <a:solidFill>
                <a:srgbClr val="2A2623"/>
              </a:solidFill>
              <a:latin typeface="+mn-lt"/>
            </a:endParaRPr>
          </a:p>
          <a:p>
            <a:pPr marL="457200" lvl="0" indent="-387350" algn="l" rtl="0">
              <a:lnSpc>
                <a:spcPct val="90000"/>
              </a:lnSpc>
              <a:spcBef>
                <a:spcPts val="0"/>
              </a:spcBef>
              <a:spcAft>
                <a:spcPts val="0"/>
              </a:spcAft>
              <a:buClr>
                <a:srgbClr val="000000"/>
              </a:buClr>
              <a:buSzPts val="2500"/>
              <a:buChar char="➢"/>
            </a:pPr>
            <a:r>
              <a:rPr lang="de" sz="2400" dirty="0">
                <a:solidFill>
                  <a:srgbClr val="2A2623"/>
                </a:solidFill>
                <a:latin typeface="+mn-lt"/>
              </a:rPr>
              <a:t>Alles, was auf der aktuellen Verbotsliste steht (NADA)</a:t>
            </a:r>
            <a:endParaRPr sz="2400" dirty="0">
              <a:solidFill>
                <a:srgbClr val="2A2623"/>
              </a:solidFill>
              <a:latin typeface="+mn-lt"/>
            </a:endParaRPr>
          </a:p>
          <a:p>
            <a:pPr marL="457200" lvl="0" indent="-387350" algn="l" rtl="0">
              <a:lnSpc>
                <a:spcPct val="90000"/>
              </a:lnSpc>
              <a:spcBef>
                <a:spcPts val="0"/>
              </a:spcBef>
              <a:spcAft>
                <a:spcPts val="0"/>
              </a:spcAft>
              <a:buSzPts val="2500"/>
              <a:buChar char="➢"/>
            </a:pPr>
            <a:r>
              <a:rPr lang="de" sz="2400" dirty="0">
                <a:solidFill>
                  <a:srgbClr val="2A2623"/>
                </a:solidFill>
                <a:latin typeface="+mn-lt"/>
              </a:rPr>
              <a:t>Definition NADA-Code → Artikel 2</a:t>
            </a:r>
            <a:endParaRPr sz="2400" dirty="0">
              <a:solidFill>
                <a:srgbClr val="2A2623"/>
              </a:solidFill>
              <a:latin typeface="+mn-lt"/>
            </a:endParaRPr>
          </a:p>
          <a:p>
            <a:pPr marL="457200" lvl="0" indent="0" algn="l" rtl="0">
              <a:lnSpc>
                <a:spcPct val="90000"/>
              </a:lnSpc>
              <a:spcBef>
                <a:spcPts val="0"/>
              </a:spcBef>
              <a:spcAft>
                <a:spcPts val="0"/>
              </a:spcAft>
              <a:buNone/>
            </a:pPr>
            <a:endParaRPr sz="2400" dirty="0">
              <a:solidFill>
                <a:srgbClr val="2A2623"/>
              </a:solidFill>
              <a:latin typeface="+mn-lt"/>
            </a:endParaRPr>
          </a:p>
          <a:p>
            <a:pPr marL="457200" lvl="0" indent="-387350" algn="l" rtl="0">
              <a:lnSpc>
                <a:spcPct val="90000"/>
              </a:lnSpc>
              <a:spcBef>
                <a:spcPts val="0"/>
              </a:spcBef>
              <a:spcAft>
                <a:spcPts val="0"/>
              </a:spcAft>
              <a:buClr>
                <a:srgbClr val="000000"/>
              </a:buClr>
              <a:buSzPts val="2500"/>
              <a:buChar char="➢"/>
            </a:pPr>
            <a:r>
              <a:rPr lang="de" sz="2400" b="1" dirty="0">
                <a:solidFill>
                  <a:srgbClr val="2A2623"/>
                </a:solidFill>
                <a:latin typeface="+mn-lt"/>
              </a:rPr>
              <a:t>Doping ist Betrug &amp; gesundheitsschädlich!</a:t>
            </a:r>
            <a:endParaRPr sz="2400" dirty="0">
              <a:solidFill>
                <a:srgbClr val="2A2623"/>
              </a:solidFill>
              <a:latin typeface="+mn-lt"/>
            </a:endParaRPr>
          </a:p>
        </p:txBody>
      </p:sp>
      <p:pic>
        <p:nvPicPr>
          <p:cNvPr id="108" name="Google Shape;108;p18"/>
          <p:cNvPicPr preferRelativeResize="0"/>
          <p:nvPr/>
        </p:nvPicPr>
        <p:blipFill rotWithShape="1">
          <a:blip r:embed="rId3">
            <a:alphaModFix/>
          </a:blip>
          <a:srcRect/>
          <a:stretch/>
        </p:blipFill>
        <p:spPr>
          <a:xfrm>
            <a:off x="2041907" y="3195573"/>
            <a:ext cx="1583512" cy="1055675"/>
          </a:xfrm>
          <a:prstGeom prst="rect">
            <a:avLst/>
          </a:prstGeom>
          <a:noFill/>
          <a:ln w="0" cap="flat" cmpd="sng">
            <a:noFill/>
            <a:prstDash val="solid"/>
            <a:round/>
            <a:headEnd type="none" w="sm" len="sm"/>
            <a:tailEnd type="none" w="sm" len="sm"/>
          </a:ln>
          <a:effectLst>
            <a:outerShdw blurRad="57150" dist="19050" dir="5400000" algn="bl" rotWithShape="0">
              <a:srgbClr val="000000">
                <a:alpha val="49803"/>
              </a:srgbClr>
            </a:outerShdw>
          </a:effectLst>
        </p:spPr>
      </p:pic>
      <p:pic>
        <p:nvPicPr>
          <p:cNvPr id="109" name="Google Shape;109;p18"/>
          <p:cNvPicPr preferRelativeResize="0"/>
          <p:nvPr/>
        </p:nvPicPr>
        <p:blipFill rotWithShape="1">
          <a:blip r:embed="rId4">
            <a:alphaModFix/>
          </a:blip>
          <a:srcRect/>
          <a:stretch/>
        </p:blipFill>
        <p:spPr>
          <a:xfrm>
            <a:off x="4295986" y="3226838"/>
            <a:ext cx="1583530" cy="1055687"/>
          </a:xfrm>
          <a:prstGeom prst="rect">
            <a:avLst/>
          </a:prstGeom>
          <a:noFill/>
          <a:ln w="0" cap="flat" cmpd="sng">
            <a:noFill/>
            <a:prstDash val="solid"/>
            <a:round/>
            <a:headEnd type="none" w="sm" len="sm"/>
            <a:tailEnd type="none" w="sm" len="sm"/>
          </a:ln>
          <a:effectLst>
            <a:outerShdw blurRad="57150" dist="19050" dir="5400000" algn="bl" rotWithShape="0">
              <a:srgbClr val="000000">
                <a:alpha val="49803"/>
              </a:srgbClr>
            </a:outerShdw>
          </a:effectLst>
        </p:spPr>
      </p:pic>
      <p:pic>
        <p:nvPicPr>
          <p:cNvPr id="110" name="Google Shape;110;p18"/>
          <p:cNvPicPr preferRelativeResize="0"/>
          <p:nvPr/>
        </p:nvPicPr>
        <p:blipFill rotWithShape="1">
          <a:blip r:embed="rId5">
            <a:alphaModFix/>
          </a:blip>
          <a:srcRect/>
          <a:stretch/>
        </p:blipFill>
        <p:spPr>
          <a:xfrm>
            <a:off x="6458155" y="3195574"/>
            <a:ext cx="1867728" cy="1055675"/>
          </a:xfrm>
          <a:prstGeom prst="rect">
            <a:avLst/>
          </a:prstGeom>
          <a:noFill/>
          <a:ln w="0" cap="flat" cmpd="sng">
            <a:noFill/>
            <a:prstDash val="solid"/>
            <a:round/>
            <a:headEnd type="none" w="sm" len="sm"/>
            <a:tailEnd type="none" w="sm" len="sm"/>
          </a:ln>
          <a:effectLst>
            <a:outerShdw blurRad="57150" dist="19050" dir="5400000" algn="bl" rotWithShape="0">
              <a:srgbClr val="000000">
                <a:alpha val="49803"/>
              </a:srgbClr>
            </a:outerShdw>
          </a:effectLst>
        </p:spPr>
      </p:pic>
      <p:sp>
        <p:nvSpPr>
          <p:cNvPr id="111" name="Google Shape;111;p18">
            <a:hlinkClick r:id="rId6"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9"/>
          <p:cNvSpPr txBox="1">
            <a:spLocks noGrp="1"/>
          </p:cNvSpPr>
          <p:nvPr>
            <p:ph type="title" idx="2"/>
          </p:nvPr>
        </p:nvSpPr>
        <p:spPr>
          <a:xfrm>
            <a:off x="847200" y="1932300"/>
            <a:ext cx="7449600" cy="142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dirty="0">
                <a:latin typeface="+mj-lt"/>
              </a:rPr>
              <a:t>Warum Dopen Sportler*innen? Nenne 2 Beispiele!</a:t>
            </a:r>
            <a:endParaRPr dirty="0">
              <a:latin typeface="+mj-lt"/>
            </a:endParaRPr>
          </a:p>
        </p:txBody>
      </p:sp>
      <p:sp>
        <p:nvSpPr>
          <p:cNvPr id="118" name="Google Shape;118;p19">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99;p17">
            <a:extLst>
              <a:ext uri="{FF2B5EF4-FFF2-40B4-BE49-F238E27FC236}">
                <a16:creationId xmlns:a16="http://schemas.microsoft.com/office/drawing/2014/main" id="{FB1183C6-20CE-A49F-BA8E-196A0CD7D2F1}"/>
              </a:ext>
            </a:extLst>
          </p:cNvPr>
          <p:cNvSpPr txBox="1">
            <a:spLocks/>
          </p:cNvSpPr>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r>
              <a:rPr lang="de-DE" dirty="0">
                <a:latin typeface="+mj-lt"/>
              </a:rPr>
              <a:t>Allgemein - 200 Punkte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de" dirty="0"/>
              <a:t>Warum dopen Sportler*innen?</a:t>
            </a:r>
            <a:endParaRPr dirty="0"/>
          </a:p>
        </p:txBody>
      </p:sp>
      <p:sp>
        <p:nvSpPr>
          <p:cNvPr id="124" name="Google Shape;124;p2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SzPts val="2300"/>
              <a:buChar char="➢"/>
            </a:pPr>
            <a:r>
              <a:rPr lang="de" sz="2300" b="1" dirty="0">
                <a:solidFill>
                  <a:srgbClr val="2A2623"/>
                </a:solidFill>
                <a:latin typeface="+mj-lt"/>
              </a:rPr>
              <a:t>Krisensituation</a:t>
            </a:r>
            <a:endParaRPr sz="2300" b="1" dirty="0">
              <a:solidFill>
                <a:srgbClr val="2A2623"/>
              </a:solidFill>
              <a:latin typeface="+mj-lt"/>
            </a:endParaRPr>
          </a:p>
          <a:p>
            <a:pPr marL="457200" lvl="0" indent="-374650" algn="l" rtl="0">
              <a:lnSpc>
                <a:spcPct val="115000"/>
              </a:lnSpc>
              <a:spcBef>
                <a:spcPts val="0"/>
              </a:spcBef>
              <a:spcAft>
                <a:spcPts val="0"/>
              </a:spcAft>
              <a:buSzPts val="2300"/>
              <a:buChar char="➢"/>
            </a:pPr>
            <a:r>
              <a:rPr lang="de" sz="2300" dirty="0">
                <a:solidFill>
                  <a:srgbClr val="2A2623"/>
                </a:solidFill>
                <a:latin typeface="+mj-lt"/>
              </a:rPr>
              <a:t>Leistungssteigerung</a:t>
            </a:r>
            <a:endParaRPr sz="2300" dirty="0">
              <a:solidFill>
                <a:srgbClr val="2A2623"/>
              </a:solidFill>
              <a:latin typeface="+mj-lt"/>
            </a:endParaRPr>
          </a:p>
          <a:p>
            <a:pPr marL="457200" lvl="0" indent="-374650" algn="l" rtl="0">
              <a:lnSpc>
                <a:spcPct val="115000"/>
              </a:lnSpc>
              <a:spcBef>
                <a:spcPts val="0"/>
              </a:spcBef>
              <a:spcAft>
                <a:spcPts val="0"/>
              </a:spcAft>
              <a:buSzPts val="2300"/>
              <a:buChar char="➢"/>
            </a:pPr>
            <a:r>
              <a:rPr lang="de" sz="2300" dirty="0">
                <a:solidFill>
                  <a:srgbClr val="2A2623"/>
                </a:solidFill>
                <a:latin typeface="+mj-lt"/>
              </a:rPr>
              <a:t>Ansehen (Sponsoren, Gesellschaft, …)</a:t>
            </a:r>
            <a:endParaRPr sz="2300" dirty="0">
              <a:solidFill>
                <a:srgbClr val="2A2623"/>
              </a:solidFill>
              <a:latin typeface="+mj-lt"/>
            </a:endParaRPr>
          </a:p>
          <a:p>
            <a:pPr marL="457200" lvl="0" indent="-374650" algn="l" rtl="0">
              <a:lnSpc>
                <a:spcPct val="115000"/>
              </a:lnSpc>
              <a:spcBef>
                <a:spcPts val="0"/>
              </a:spcBef>
              <a:spcAft>
                <a:spcPts val="0"/>
              </a:spcAft>
              <a:buSzPts val="2300"/>
              <a:buChar char="➢"/>
            </a:pPr>
            <a:r>
              <a:rPr lang="de" sz="2300" dirty="0">
                <a:solidFill>
                  <a:srgbClr val="2A2623"/>
                </a:solidFill>
                <a:latin typeface="+mj-lt"/>
              </a:rPr>
              <a:t>Erfolg &amp; Geld</a:t>
            </a:r>
            <a:endParaRPr sz="2300" dirty="0">
              <a:solidFill>
                <a:srgbClr val="2A2623"/>
              </a:solidFill>
              <a:latin typeface="+mj-lt"/>
            </a:endParaRPr>
          </a:p>
          <a:p>
            <a:pPr marL="457200" lvl="0" indent="-374650" algn="l" rtl="0">
              <a:lnSpc>
                <a:spcPct val="115000"/>
              </a:lnSpc>
              <a:spcBef>
                <a:spcPts val="0"/>
              </a:spcBef>
              <a:spcAft>
                <a:spcPts val="0"/>
              </a:spcAft>
              <a:buSzPts val="2300"/>
              <a:buChar char="➢"/>
            </a:pPr>
            <a:r>
              <a:rPr lang="de" sz="2300" dirty="0">
                <a:solidFill>
                  <a:srgbClr val="2A2623"/>
                </a:solidFill>
                <a:latin typeface="+mj-lt"/>
              </a:rPr>
              <a:t>Schnellere Regeneration</a:t>
            </a:r>
            <a:endParaRPr sz="2300" dirty="0">
              <a:solidFill>
                <a:srgbClr val="2A2623"/>
              </a:solidFill>
              <a:latin typeface="+mj-lt"/>
            </a:endParaRPr>
          </a:p>
          <a:p>
            <a:pPr marL="457200" lvl="0" indent="-374650" algn="l" rtl="0">
              <a:lnSpc>
                <a:spcPct val="115000"/>
              </a:lnSpc>
              <a:spcBef>
                <a:spcPts val="0"/>
              </a:spcBef>
              <a:spcAft>
                <a:spcPts val="0"/>
              </a:spcAft>
              <a:buSzPts val="2300"/>
              <a:buChar char="➢"/>
            </a:pPr>
            <a:r>
              <a:rPr lang="de" sz="2300" dirty="0">
                <a:solidFill>
                  <a:srgbClr val="2A2623"/>
                </a:solidFill>
                <a:latin typeface="+mj-lt"/>
              </a:rPr>
              <a:t>staatlich organisiertes Doping (Russland, …)</a:t>
            </a:r>
            <a:endParaRPr sz="2300" dirty="0">
              <a:solidFill>
                <a:srgbClr val="2A2623"/>
              </a:solidFill>
              <a:latin typeface="+mj-lt"/>
            </a:endParaRPr>
          </a:p>
          <a:p>
            <a:pPr marL="457200" lvl="0" indent="-374650" algn="l" rtl="0">
              <a:lnSpc>
                <a:spcPct val="115000"/>
              </a:lnSpc>
              <a:spcBef>
                <a:spcPts val="0"/>
              </a:spcBef>
              <a:spcAft>
                <a:spcPts val="0"/>
              </a:spcAft>
              <a:buSzPts val="2300"/>
              <a:buChar char="➢"/>
            </a:pPr>
            <a:r>
              <a:rPr lang="de" sz="2300" dirty="0">
                <a:solidFill>
                  <a:srgbClr val="2A2623"/>
                </a:solidFill>
                <a:latin typeface="+mj-lt"/>
              </a:rPr>
              <a:t>… </a:t>
            </a:r>
            <a:endParaRPr sz="2300" dirty="0">
              <a:solidFill>
                <a:srgbClr val="2A2623"/>
              </a:solidFill>
              <a:latin typeface="+mj-lt"/>
            </a:endParaRPr>
          </a:p>
        </p:txBody>
      </p:sp>
      <p:sp>
        <p:nvSpPr>
          <p:cNvPr id="125" name="Google Shape;125;p20">
            <a:hlinkClick r:id="rId3" action="ppaction://hlinksldjump"/>
          </p:cNvPr>
          <p:cNvSpPr/>
          <p:nvPr/>
        </p:nvSpPr>
        <p:spPr>
          <a:xfrm>
            <a:off x="8163300" y="3996175"/>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1"/>
          <p:cNvSpPr txBox="1">
            <a:spLocks noGrp="1"/>
          </p:cNvSpPr>
          <p:nvPr>
            <p:ph type="title" idx="2"/>
          </p:nvPr>
        </p:nvSpPr>
        <p:spPr>
          <a:xfrm>
            <a:off x="847200" y="1758450"/>
            <a:ext cx="7449600" cy="2634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de" sz="3200" dirty="0">
                <a:latin typeface="+mj-lt"/>
              </a:rPr>
              <a:t>Stell dir vor: Du gehst krank zur Arztpraxis. Dort werden dir Medikamente verschrieben.</a:t>
            </a:r>
            <a:endParaRPr sz="3200" dirty="0">
              <a:latin typeface="+mj-lt"/>
            </a:endParaRPr>
          </a:p>
          <a:p>
            <a:pPr marL="0" lvl="0" indent="0" algn="ctr" rtl="0">
              <a:lnSpc>
                <a:spcPct val="100000"/>
              </a:lnSpc>
              <a:spcBef>
                <a:spcPts val="0"/>
              </a:spcBef>
              <a:spcAft>
                <a:spcPts val="0"/>
              </a:spcAft>
              <a:buSzPts val="4000"/>
              <a:buNone/>
            </a:pPr>
            <a:endParaRPr sz="3200" dirty="0">
              <a:latin typeface="+mj-lt"/>
            </a:endParaRPr>
          </a:p>
          <a:p>
            <a:pPr marL="0" lvl="0" indent="0" algn="ctr" rtl="0">
              <a:lnSpc>
                <a:spcPct val="100000"/>
              </a:lnSpc>
              <a:spcBef>
                <a:spcPts val="0"/>
              </a:spcBef>
              <a:spcAft>
                <a:spcPts val="0"/>
              </a:spcAft>
              <a:buSzPts val="4000"/>
              <a:buNone/>
            </a:pPr>
            <a:r>
              <a:rPr lang="de" sz="3200" dirty="0">
                <a:latin typeface="+mj-lt"/>
              </a:rPr>
              <a:t>Was musst du beachten?</a:t>
            </a:r>
            <a:endParaRPr sz="3200" dirty="0">
              <a:latin typeface="+mj-lt"/>
            </a:endParaRPr>
          </a:p>
        </p:txBody>
      </p:sp>
      <p:sp>
        <p:nvSpPr>
          <p:cNvPr id="132" name="Google Shape;132;p21">
            <a:hlinkClick r:id="rId3" action="ppaction://hlinksldjump"/>
          </p:cNvPr>
          <p:cNvSpPr/>
          <p:nvPr/>
        </p:nvSpPr>
        <p:spPr>
          <a:xfrm>
            <a:off x="7511875" y="3959300"/>
            <a:ext cx="894900" cy="497100"/>
          </a:xfrm>
          <a:prstGeom prst="rightArrow">
            <a:avLst>
              <a:gd name="adj1" fmla="val 41334"/>
              <a:gd name="adj2" fmla="val 479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99;p17">
            <a:extLst>
              <a:ext uri="{FF2B5EF4-FFF2-40B4-BE49-F238E27FC236}">
                <a16:creationId xmlns:a16="http://schemas.microsoft.com/office/drawing/2014/main" id="{C82FD2E9-22D5-BB44-0CEB-9341172C2505}"/>
              </a:ext>
            </a:extLst>
          </p:cNvPr>
          <p:cNvSpPr txBox="1">
            <a:spLocks noGrp="1"/>
          </p:cNvSpPr>
          <p:nvPr>
            <p:ph type="title"/>
          </p:nvPr>
        </p:nvSpPr>
        <p:spPr>
          <a:xfrm>
            <a:off x="1830450" y="1057752"/>
            <a:ext cx="5483100" cy="559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de" dirty="0">
                <a:latin typeface="+mj-lt"/>
              </a:rPr>
              <a:t>Allgemein - 300 Punkte </a:t>
            </a:r>
            <a:endParaRPr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de" dirty="0"/>
              <a:t>Besuch beim Arzt - Multiple Choice</a:t>
            </a:r>
            <a:endParaRPr dirty="0"/>
          </a:p>
        </p:txBody>
      </p:sp>
      <p:sp>
        <p:nvSpPr>
          <p:cNvPr id="138" name="Google Shape;138;p22"/>
          <p:cNvSpPr/>
          <p:nvPr/>
        </p:nvSpPr>
        <p:spPr>
          <a:xfrm>
            <a:off x="351725" y="3145750"/>
            <a:ext cx="2196000" cy="5760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j-lt"/>
                <a:ea typeface="Arial"/>
                <a:cs typeface="Arial"/>
                <a:sym typeface="Arial"/>
              </a:rPr>
              <a:t>Medikamente nicht selber aussuchen</a:t>
            </a:r>
            <a:endParaRPr sz="1400" b="0" i="0" u="none" strike="noStrike" cap="none" dirty="0">
              <a:solidFill>
                <a:srgbClr val="000000"/>
              </a:solidFill>
              <a:latin typeface="+mj-lt"/>
              <a:ea typeface="Arial"/>
              <a:cs typeface="Arial"/>
              <a:sym typeface="Arial"/>
            </a:endParaRPr>
          </a:p>
        </p:txBody>
      </p:sp>
      <p:sp>
        <p:nvSpPr>
          <p:cNvPr id="139" name="Google Shape;139;p22"/>
          <p:cNvSpPr/>
          <p:nvPr/>
        </p:nvSpPr>
        <p:spPr>
          <a:xfrm>
            <a:off x="2477274" y="1350825"/>
            <a:ext cx="3439075" cy="7065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dirty="0">
                <a:latin typeface="+mj-lt"/>
              </a:rPr>
              <a:t>Mediziner*in </a:t>
            </a:r>
            <a:r>
              <a:rPr lang="de" sz="1400" b="0" i="0" u="none" strike="noStrike" cap="none" dirty="0">
                <a:solidFill>
                  <a:srgbClr val="000000"/>
                </a:solidFill>
                <a:latin typeface="+mj-lt"/>
                <a:ea typeface="Arial"/>
                <a:cs typeface="Arial"/>
                <a:sym typeface="Arial"/>
              </a:rPr>
              <a:t>auf Anti-Doping-Code hinweisen</a:t>
            </a:r>
            <a:endParaRPr sz="1400" b="0" i="0" u="none" strike="noStrike" cap="none" dirty="0">
              <a:solidFill>
                <a:srgbClr val="000000"/>
              </a:solidFill>
              <a:latin typeface="+mj-lt"/>
              <a:ea typeface="Arial"/>
              <a:cs typeface="Arial"/>
              <a:sym typeface="Arial"/>
            </a:endParaRPr>
          </a:p>
        </p:txBody>
      </p:sp>
      <p:sp>
        <p:nvSpPr>
          <p:cNvPr id="140" name="Google Shape;140;p22"/>
          <p:cNvSpPr/>
          <p:nvPr/>
        </p:nvSpPr>
        <p:spPr>
          <a:xfrm>
            <a:off x="3244375" y="2835500"/>
            <a:ext cx="2442600" cy="5760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j-lt"/>
                <a:ea typeface="Arial"/>
                <a:cs typeface="Arial"/>
                <a:sym typeface="Arial"/>
              </a:rPr>
              <a:t>Arztbesuch bei NADA ankündigen</a:t>
            </a:r>
            <a:endParaRPr sz="1400" b="0" i="0" u="none" strike="noStrike" cap="none" dirty="0">
              <a:solidFill>
                <a:srgbClr val="000000"/>
              </a:solidFill>
              <a:latin typeface="+mj-lt"/>
              <a:ea typeface="Arial"/>
              <a:cs typeface="Arial"/>
              <a:sym typeface="Arial"/>
            </a:endParaRPr>
          </a:p>
        </p:txBody>
      </p:sp>
      <p:sp>
        <p:nvSpPr>
          <p:cNvPr id="141" name="Google Shape;141;p22"/>
          <p:cNvSpPr/>
          <p:nvPr/>
        </p:nvSpPr>
        <p:spPr>
          <a:xfrm>
            <a:off x="6182797" y="2259899"/>
            <a:ext cx="2568878" cy="572699"/>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j-lt"/>
                <a:ea typeface="Arial"/>
                <a:cs typeface="Arial"/>
                <a:sym typeface="Arial"/>
              </a:rPr>
              <a:t>Eltern müssen mitkommen</a:t>
            </a:r>
            <a:endParaRPr sz="1400" b="0" i="0" u="none" strike="noStrike" cap="none" dirty="0">
              <a:solidFill>
                <a:srgbClr val="000000"/>
              </a:solidFill>
              <a:latin typeface="+mj-lt"/>
              <a:ea typeface="Arial"/>
              <a:cs typeface="Arial"/>
              <a:sym typeface="Arial"/>
            </a:endParaRPr>
          </a:p>
        </p:txBody>
      </p:sp>
      <p:sp>
        <p:nvSpPr>
          <p:cNvPr id="142" name="Google Shape;142;p22"/>
          <p:cNvSpPr/>
          <p:nvPr/>
        </p:nvSpPr>
        <p:spPr>
          <a:xfrm>
            <a:off x="852150" y="2199313"/>
            <a:ext cx="2442600" cy="494400"/>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algn="ctr">
              <a:buSzPts val="1400"/>
            </a:pPr>
            <a:r>
              <a:rPr lang="de" dirty="0">
                <a:latin typeface="+mj-lt"/>
              </a:rPr>
              <a:t>Nur Sportarztpraxen besuchen</a:t>
            </a:r>
            <a:endParaRPr dirty="0">
              <a:latin typeface="+mj-lt"/>
            </a:endParaRPr>
          </a:p>
        </p:txBody>
      </p:sp>
      <p:sp>
        <p:nvSpPr>
          <p:cNvPr id="143" name="Google Shape;143;p22">
            <a:hlinkClick r:id="rId3" action="ppaction://hlinksldjump"/>
          </p:cNvPr>
          <p:cNvSpPr/>
          <p:nvPr/>
        </p:nvSpPr>
        <p:spPr>
          <a:xfrm>
            <a:off x="3671069" y="4232218"/>
            <a:ext cx="1589212" cy="551400"/>
          </a:xfrm>
          <a:prstGeom prst="roundRect">
            <a:avLst>
              <a:gd name="adj" fmla="val 0"/>
            </a:avLst>
          </a:prstGeom>
          <a:solidFill>
            <a:srgbClr val="FF9932"/>
          </a:solidFill>
          <a:ln w="9525" cap="sq" cmpd="dbl">
            <a:solidFill>
              <a:schemeClr val="dk2"/>
            </a:solidFill>
            <a:prstDash val="solid"/>
            <a:bevel/>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j-lt"/>
                <a:ea typeface="Arial"/>
                <a:cs typeface="Arial"/>
                <a:sym typeface="Arial"/>
              </a:rPr>
              <a:t>Zur Lösung</a:t>
            </a:r>
            <a:endParaRPr sz="1400" b="0" i="0" u="none" strike="noStrike" cap="none" dirty="0">
              <a:solidFill>
                <a:srgbClr val="000000"/>
              </a:solidFill>
              <a:latin typeface="+mj-lt"/>
              <a:ea typeface="Arial"/>
              <a:cs typeface="Arial"/>
              <a:sym typeface="Arial"/>
            </a:endParaRPr>
          </a:p>
        </p:txBody>
      </p:sp>
      <p:sp>
        <p:nvSpPr>
          <p:cNvPr id="144" name="Google Shape;144;p22"/>
          <p:cNvSpPr/>
          <p:nvPr/>
        </p:nvSpPr>
        <p:spPr>
          <a:xfrm>
            <a:off x="6128275" y="3317000"/>
            <a:ext cx="2664000" cy="757772"/>
          </a:xfrm>
          <a:prstGeom prst="rect">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dirty="0">
                <a:latin typeface="+mj-lt"/>
              </a:rPr>
              <a:t>Falls keine Alternative → Ärztliches Attest zu Wettkämpfen mitnehmen</a:t>
            </a:r>
            <a:endParaRPr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de" dirty="0"/>
              <a:t>Besuch beim Arzt - Antworten</a:t>
            </a:r>
            <a:endParaRPr dirty="0"/>
          </a:p>
        </p:txBody>
      </p:sp>
      <p:sp>
        <p:nvSpPr>
          <p:cNvPr id="150" name="Google Shape;150;p23"/>
          <p:cNvSpPr/>
          <p:nvPr/>
        </p:nvSpPr>
        <p:spPr>
          <a:xfrm>
            <a:off x="351725" y="3145750"/>
            <a:ext cx="2196000" cy="576000"/>
          </a:xfrm>
          <a:prstGeom prst="rect">
            <a:avLst/>
          </a:prstGeom>
          <a:solidFill>
            <a:srgbClr val="00B050"/>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j-lt"/>
                <a:ea typeface="Arial"/>
                <a:cs typeface="Arial"/>
                <a:sym typeface="Arial"/>
              </a:rPr>
              <a:t>Medikamente nicht selber aussuchen</a:t>
            </a:r>
            <a:endParaRPr sz="1400" b="0" i="0" u="none" strike="noStrike" cap="none" dirty="0">
              <a:solidFill>
                <a:srgbClr val="000000"/>
              </a:solidFill>
              <a:latin typeface="+mj-lt"/>
              <a:ea typeface="Arial"/>
              <a:cs typeface="Arial"/>
              <a:sym typeface="Arial"/>
            </a:endParaRPr>
          </a:p>
        </p:txBody>
      </p:sp>
      <p:sp>
        <p:nvSpPr>
          <p:cNvPr id="151" name="Google Shape;151;p23"/>
          <p:cNvSpPr/>
          <p:nvPr/>
        </p:nvSpPr>
        <p:spPr>
          <a:xfrm>
            <a:off x="2477275" y="1350825"/>
            <a:ext cx="3438000" cy="705600"/>
          </a:xfrm>
          <a:prstGeom prst="rect">
            <a:avLst/>
          </a:prstGeom>
          <a:solidFill>
            <a:srgbClr val="00B050"/>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400"/>
              <a:buFont typeface="Arial"/>
              <a:buNone/>
            </a:pPr>
            <a:r>
              <a:rPr lang="de" dirty="0">
                <a:solidFill>
                  <a:schemeClr val="dk1"/>
                </a:solidFill>
                <a:latin typeface="+mj-lt"/>
              </a:rPr>
              <a:t>Mediziner*in auf Anti-Doping-Code hinweisen</a:t>
            </a:r>
            <a:endParaRPr dirty="0">
              <a:latin typeface="+mj-lt"/>
            </a:endParaRPr>
          </a:p>
        </p:txBody>
      </p:sp>
      <p:sp>
        <p:nvSpPr>
          <p:cNvPr id="152" name="Google Shape;152;p23"/>
          <p:cNvSpPr/>
          <p:nvPr/>
        </p:nvSpPr>
        <p:spPr>
          <a:xfrm>
            <a:off x="6128275" y="3317000"/>
            <a:ext cx="2664000" cy="771850"/>
          </a:xfrm>
          <a:prstGeom prst="rect">
            <a:avLst/>
          </a:prstGeom>
          <a:solidFill>
            <a:srgbClr val="00B050"/>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j-lt"/>
                <a:ea typeface="Arial"/>
                <a:cs typeface="Arial"/>
                <a:sym typeface="Arial"/>
              </a:rPr>
              <a:t>Falls keine Alternative → </a:t>
            </a:r>
            <a:r>
              <a:rPr lang="de" dirty="0">
                <a:latin typeface="+mj-lt"/>
              </a:rPr>
              <a:t>Ärztliches Attest zu Wettkämpfen mitnehmen</a:t>
            </a:r>
            <a:endParaRPr sz="1400" b="0" i="0" u="none" strike="noStrike" cap="none" dirty="0">
              <a:solidFill>
                <a:srgbClr val="000000"/>
              </a:solidFill>
              <a:latin typeface="+mj-lt"/>
              <a:ea typeface="Arial"/>
              <a:cs typeface="Arial"/>
              <a:sym typeface="Arial"/>
            </a:endParaRPr>
          </a:p>
        </p:txBody>
      </p:sp>
      <p:sp>
        <p:nvSpPr>
          <p:cNvPr id="153" name="Google Shape;153;p23"/>
          <p:cNvSpPr/>
          <p:nvPr/>
        </p:nvSpPr>
        <p:spPr>
          <a:xfrm>
            <a:off x="3244375" y="2835500"/>
            <a:ext cx="2442600" cy="576000"/>
          </a:xfrm>
          <a:prstGeom prst="rect">
            <a:avLst/>
          </a:prstGeom>
          <a:solidFill>
            <a:srgbClr val="DD1D14"/>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j-lt"/>
                <a:ea typeface="Arial"/>
                <a:cs typeface="Arial"/>
                <a:sym typeface="Arial"/>
              </a:rPr>
              <a:t>Arztbesuch bei NADA ankündigen</a:t>
            </a:r>
            <a:endParaRPr sz="1400" b="0" i="0" u="none" strike="noStrike" cap="none" dirty="0">
              <a:solidFill>
                <a:srgbClr val="000000"/>
              </a:solidFill>
              <a:latin typeface="+mj-lt"/>
              <a:ea typeface="Arial"/>
              <a:cs typeface="Arial"/>
              <a:sym typeface="Arial"/>
            </a:endParaRPr>
          </a:p>
        </p:txBody>
      </p:sp>
      <p:sp>
        <p:nvSpPr>
          <p:cNvPr id="154" name="Google Shape;154;p23"/>
          <p:cNvSpPr/>
          <p:nvPr/>
        </p:nvSpPr>
        <p:spPr>
          <a:xfrm>
            <a:off x="6309075" y="2259900"/>
            <a:ext cx="2442600" cy="572700"/>
          </a:xfrm>
          <a:prstGeom prst="rect">
            <a:avLst/>
          </a:prstGeom>
          <a:solidFill>
            <a:srgbClr val="DD1D14"/>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 sz="1400" b="0" i="0" u="none" strike="noStrike" cap="none" dirty="0">
                <a:solidFill>
                  <a:srgbClr val="000000"/>
                </a:solidFill>
                <a:latin typeface="+mj-lt"/>
                <a:ea typeface="Arial"/>
                <a:cs typeface="Arial"/>
                <a:sym typeface="Arial"/>
              </a:rPr>
              <a:t>Eltern müssen mitkommen</a:t>
            </a:r>
            <a:endParaRPr sz="1400" b="0" i="0" u="none" strike="noStrike" cap="none" dirty="0">
              <a:solidFill>
                <a:srgbClr val="000000"/>
              </a:solidFill>
              <a:latin typeface="+mj-lt"/>
              <a:ea typeface="Arial"/>
              <a:cs typeface="Arial"/>
              <a:sym typeface="Arial"/>
            </a:endParaRPr>
          </a:p>
        </p:txBody>
      </p:sp>
      <p:sp>
        <p:nvSpPr>
          <p:cNvPr id="155" name="Google Shape;155;p23"/>
          <p:cNvSpPr/>
          <p:nvPr/>
        </p:nvSpPr>
        <p:spPr>
          <a:xfrm>
            <a:off x="852150" y="2204512"/>
            <a:ext cx="2442600" cy="489300"/>
          </a:xfrm>
          <a:prstGeom prst="rect">
            <a:avLst/>
          </a:prstGeom>
          <a:solidFill>
            <a:srgbClr val="DD1D14"/>
          </a:solid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400"/>
              <a:buFont typeface="Arial"/>
              <a:buNone/>
            </a:pPr>
            <a:r>
              <a:rPr lang="de" dirty="0">
                <a:solidFill>
                  <a:schemeClr val="dk1"/>
                </a:solidFill>
                <a:latin typeface="+mj-lt"/>
              </a:rPr>
              <a:t>Nur Sportarztpraxen besuchen</a:t>
            </a:r>
            <a:endParaRPr dirty="0">
              <a:latin typeface="+mj-lt"/>
            </a:endParaRPr>
          </a:p>
        </p:txBody>
      </p:sp>
      <p:sp>
        <p:nvSpPr>
          <p:cNvPr id="156" name="Google Shape;156;p23">
            <a:hlinkClick r:id="rId3" action="ppaction://hlinksldjump"/>
          </p:cNvPr>
          <p:cNvSpPr/>
          <p:nvPr/>
        </p:nvSpPr>
        <p:spPr>
          <a:xfrm>
            <a:off x="8163300" y="4088850"/>
            <a:ext cx="669000" cy="572700"/>
          </a:xfrm>
          <a:prstGeom prst="bentUpArrow">
            <a:avLst>
              <a:gd name="adj1" fmla="val 25000"/>
              <a:gd name="adj2" fmla="val 33471"/>
              <a:gd name="adj3" fmla="val 42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Benutzerdefiniert 1">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00FF"/>
      </a:hlink>
      <a:folHlink>
        <a:srgbClr val="BFBFBF"/>
      </a:folHlink>
    </a:clrScheme>
    <a:fontScheme name="Benutzerdefiniert 1">
      <a:majorFont>
        <a:latin typeface="Rubik"/>
        <a:ea typeface=""/>
        <a:cs typeface=""/>
      </a:majorFont>
      <a:minorFont>
        <a:latin typeface="Rubi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1911</Words>
  <Application>Microsoft Office PowerPoint</Application>
  <PresentationFormat>Bildschirmpräsentation (16:9)</PresentationFormat>
  <Paragraphs>294</Paragraphs>
  <Slides>37</Slides>
  <Notes>37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37</vt:i4>
      </vt:variant>
    </vt:vector>
  </HeadingPairs>
  <TitlesOfParts>
    <vt:vector size="41" baseType="lpstr">
      <vt:lpstr>Arial</vt:lpstr>
      <vt:lpstr>Calibri</vt:lpstr>
      <vt:lpstr>Rubik</vt:lpstr>
      <vt:lpstr>Simple Light</vt:lpstr>
      <vt:lpstr>Anti-Doping-Quiz</vt:lpstr>
      <vt:lpstr>PowerPoint-Präsentation</vt:lpstr>
      <vt:lpstr>Allgemein - 100 Punkte </vt:lpstr>
      <vt:lpstr>Was ist Doping?</vt:lpstr>
      <vt:lpstr>Warum Dopen Sportler*innen? Nenne 2 Beispiele!</vt:lpstr>
      <vt:lpstr>Warum dopen Sportler*innen?</vt:lpstr>
      <vt:lpstr>Stell dir vor: Du gehst krank zur Arztpraxis. Dort werden dir Medikamente verschrieben.  Was musst du beachten?</vt:lpstr>
      <vt:lpstr>Besuch beim Arzt - Multiple Choice</vt:lpstr>
      <vt:lpstr>Besuch beim Arzt - Antworten</vt:lpstr>
      <vt:lpstr>Nenne 3 Dopingfallen!</vt:lpstr>
      <vt:lpstr>Dopingfallen</vt:lpstr>
      <vt:lpstr>Wer kann zu einer Dopingkontrolle aufgefordert werden?</vt:lpstr>
      <vt:lpstr>Aufforderung - Multiple Choice</vt:lpstr>
      <vt:lpstr>Aufforderung - Lösung</vt:lpstr>
      <vt:lpstr>Aufforderung - Lösung</vt:lpstr>
      <vt:lpstr>Wann und wo kann zu einer Dopingkontrolle aufgefordert werden?</vt:lpstr>
      <vt:lpstr>Wann und wo?</vt:lpstr>
      <vt:lpstr>Wer ist bei einer Dopingkontrolle nach einem Wettkampf zwingend anwesend?</vt:lpstr>
      <vt:lpstr>Anwesende - Multiple Choice</vt:lpstr>
      <vt:lpstr>Anwesende - Lösungen</vt:lpstr>
      <vt:lpstr>Wie läuft eine Dopingkontrolle ab?</vt:lpstr>
      <vt:lpstr>Ablauf - In Reihenfolge bringen</vt:lpstr>
      <vt:lpstr>Ablauf - Lösung</vt:lpstr>
      <vt:lpstr>Welche finanziellen Folgen hat es, wenn bei einem Dopingsubstanzen nachgewiesen werden?</vt:lpstr>
      <vt:lpstr>Finanzielle Konsequenzen</vt:lpstr>
      <vt:lpstr>PowerPoint-Präsentation</vt:lpstr>
      <vt:lpstr>Soziale Konsequenzen</vt:lpstr>
      <vt:lpstr>Welche gesundheitlichen Folgen hat es, wenn man Doping nutzt? </vt:lpstr>
      <vt:lpstr>Gesundheitliche Konsequenzen</vt:lpstr>
      <vt:lpstr>Gesundheitliche Konsequenzen</vt:lpstr>
      <vt:lpstr>Folgen - 400 Punkte </vt:lpstr>
      <vt:lpstr>Rechtliche Folgen</vt:lpstr>
      <vt:lpstr>Rechtliche Konsequenzen</vt:lpstr>
      <vt:lpstr>Erkläre möglichst viele Begriffe!</vt:lpstr>
      <vt:lpstr>Erkläre möglichst viele Begriffe!</vt:lpstr>
      <vt:lpstr>Erkläre möglichst viele Begriffe!</vt:lpstr>
      <vt:lpstr>Erkläre möglichst viele Begriffe!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Anti-Doping Quiz</dc:title>
  <dc:creator>Julez</dc:creator>
  <cp:lastModifiedBy>Leo Geese | NBV e.V.</cp:lastModifiedBy>
  <cp:revision>23</cp:revision>
  <cp:lastPrinted>2022-05-12T15:47:13Z</cp:lastPrinted>
  <dcterms:modified xsi:type="dcterms:W3CDTF">2022-05-12T15:47:29Z</dcterms:modified>
</cp:coreProperties>
</file>