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09" r:id="rId2"/>
  </p:sldMasterIdLst>
  <p:notesMasterIdLst>
    <p:notesMasterId r:id="rId37"/>
  </p:notesMasterIdLst>
  <p:handoutMasterIdLst>
    <p:handoutMasterId r:id="rId38"/>
  </p:handoutMasterIdLst>
  <p:sldIdLst>
    <p:sldId id="256" r:id="rId3"/>
    <p:sldId id="355" r:id="rId4"/>
    <p:sldId id="358" r:id="rId5"/>
    <p:sldId id="359" r:id="rId6"/>
    <p:sldId id="360" r:id="rId7"/>
    <p:sldId id="361" r:id="rId8"/>
    <p:sldId id="362" r:id="rId9"/>
    <p:sldId id="387" r:id="rId10"/>
    <p:sldId id="388" r:id="rId11"/>
    <p:sldId id="392" r:id="rId12"/>
    <p:sldId id="363" r:id="rId13"/>
    <p:sldId id="389" r:id="rId14"/>
    <p:sldId id="364" r:id="rId15"/>
    <p:sldId id="365" r:id="rId16"/>
    <p:sldId id="366" r:id="rId17"/>
    <p:sldId id="390" r:id="rId18"/>
    <p:sldId id="368" r:id="rId19"/>
    <p:sldId id="369" r:id="rId20"/>
    <p:sldId id="370" r:id="rId21"/>
    <p:sldId id="371" r:id="rId22"/>
    <p:sldId id="372" r:id="rId23"/>
    <p:sldId id="373" r:id="rId24"/>
    <p:sldId id="375" r:id="rId25"/>
    <p:sldId id="391" r:id="rId26"/>
    <p:sldId id="393" r:id="rId27"/>
    <p:sldId id="377" r:id="rId28"/>
    <p:sldId id="378" r:id="rId29"/>
    <p:sldId id="381" r:id="rId30"/>
    <p:sldId id="367" r:id="rId31"/>
    <p:sldId id="312" r:id="rId32"/>
    <p:sldId id="384" r:id="rId33"/>
    <p:sldId id="382" r:id="rId34"/>
    <p:sldId id="385" r:id="rId35"/>
    <p:sldId id="386" r:id="rId36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600"/>
    <a:srgbClr val="C9AE64"/>
    <a:srgbClr val="F962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05" autoAdjust="0"/>
    <p:restoredTop sz="99424" autoAdjust="0"/>
  </p:normalViewPr>
  <p:slideViewPr>
    <p:cSldViewPr>
      <p:cViewPr>
        <p:scale>
          <a:sx n="70" d="100"/>
          <a:sy n="70" d="100"/>
        </p:scale>
        <p:origin x="-9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E3A4F-84E0-48C3-B278-9D7D7A730DAE}" type="datetimeFigureOut">
              <a:rPr lang="de-DE" smtClean="0"/>
              <a:pPr/>
              <a:t>25.06.2014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38447-C9E5-4808-8B3F-C2E752077EC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97837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9053782-473A-4158-8C2B-D8D94513916F}" type="datetimeFigureOut">
              <a:rPr lang="de-DE"/>
              <a:pPr>
                <a:defRPr/>
              </a:pPr>
              <a:t>25.06.2014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F4AB198-E8AD-4CED-963B-17B3608A4CB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711265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10342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3701DBC-B209-4730-B84D-F396DB466C30}" type="slidenum">
              <a:rPr lang="de-DE" sz="1200" smtClean="0"/>
              <a:pPr/>
              <a:t>30</a:t>
            </a:fld>
            <a:endParaRPr lang="de-DE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0"/>
          <p:cNvSpPr txBox="1">
            <a:spLocks noChangeArrowheads="1"/>
          </p:cNvSpPr>
          <p:nvPr userDrawn="1"/>
        </p:nvSpPr>
        <p:spPr bwMode="auto">
          <a:xfrm>
            <a:off x="8265289" y="6490156"/>
            <a:ext cx="681831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r" eaLnBrk="0" hangingPunct="0">
              <a:defRPr/>
            </a:pPr>
            <a:r>
              <a:rPr lang="de-DE" sz="800" dirty="0" smtClean="0">
                <a:solidFill>
                  <a:schemeClr val="tx1"/>
                </a:solidFill>
                <a:cs typeface="+mn-cs"/>
              </a:rPr>
              <a:t>Seite </a:t>
            </a:r>
            <a:fld id="{653D2351-D107-427D-900C-C7E9630B3D4A}" type="slidenum">
              <a:rPr lang="de-DE" sz="800" smtClean="0">
                <a:solidFill>
                  <a:schemeClr val="tx1"/>
                </a:solidFill>
                <a:cs typeface="+mn-cs"/>
              </a:rPr>
              <a:pPr algn="r" eaLnBrk="0" hangingPunct="0">
                <a:defRPr/>
              </a:pPr>
              <a:t>‹Nr.›</a:t>
            </a:fld>
            <a:r>
              <a:rPr lang="de-DE" sz="800" dirty="0" smtClean="0">
                <a:solidFill>
                  <a:schemeClr val="tx1"/>
                </a:solidFill>
                <a:cs typeface="+mn-cs"/>
              </a:rPr>
              <a:t> </a:t>
            </a:r>
            <a:endParaRPr lang="de-DE" sz="800" b="1" dirty="0">
              <a:cs typeface="+mn-cs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 userDrawn="1"/>
        </p:nvSpPr>
        <p:spPr bwMode="auto">
          <a:xfrm>
            <a:off x="3153137" y="6490156"/>
            <a:ext cx="2971800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de-DE" sz="800" dirty="0" smtClean="0">
                <a:solidFill>
                  <a:schemeClr val="tx1"/>
                </a:solidFill>
              </a:rPr>
              <a:t>Deutscher Basketball Bund e. V.  -  AG Regeln</a:t>
            </a: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 userDrawn="1"/>
        </p:nvSpPr>
        <p:spPr bwMode="auto">
          <a:xfrm>
            <a:off x="381000" y="6490156"/>
            <a:ext cx="838200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0" hangingPunct="0">
              <a:defRPr/>
            </a:pPr>
            <a:r>
              <a:rPr lang="de-DE" sz="800" dirty="0" smtClean="0">
                <a:solidFill>
                  <a:schemeClr val="tx1"/>
                </a:solidFill>
                <a:cs typeface="+mn-cs"/>
              </a:rPr>
              <a:t>Juni 2014</a:t>
            </a:r>
            <a:endParaRPr lang="de-DE" sz="800" b="1" dirty="0">
              <a:cs typeface="+mn-cs"/>
            </a:endParaRP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457200" y="6490156"/>
            <a:ext cx="838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95030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7B4D-0B53-43AB-8765-DE393075BA4D}" type="datetimeFigureOut">
              <a:rPr lang="de-DE" smtClean="0"/>
              <a:pPr/>
              <a:t>25.06.2014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946B-EB8B-45CF-B86A-6C8F16ABD7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7B4D-0B53-43AB-8765-DE393075BA4D}" type="datetimeFigureOut">
              <a:rPr lang="de-DE" smtClean="0"/>
              <a:pPr/>
              <a:t>25.06.2014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946B-EB8B-45CF-B86A-6C8F16ABD7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7B4D-0B53-43AB-8765-DE393075BA4D}" type="datetimeFigureOut">
              <a:rPr lang="de-DE" smtClean="0"/>
              <a:pPr/>
              <a:t>25.06.2014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946B-EB8B-45CF-B86A-6C8F16ABD7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7B4D-0B53-43AB-8765-DE393075BA4D}" type="datetimeFigureOut">
              <a:rPr lang="de-DE" smtClean="0"/>
              <a:pPr/>
              <a:t>25.06.2014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946B-EB8B-45CF-B86A-6C8F16ABD7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0"/>
          <p:cNvSpPr txBox="1">
            <a:spLocks noChangeArrowheads="1"/>
          </p:cNvSpPr>
          <p:nvPr userDrawn="1"/>
        </p:nvSpPr>
        <p:spPr bwMode="auto">
          <a:xfrm>
            <a:off x="8265289" y="6490156"/>
            <a:ext cx="681831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r" eaLnBrk="0" hangingPunct="0">
              <a:defRPr/>
            </a:pPr>
            <a:r>
              <a:rPr lang="de-DE" sz="800" dirty="0" smtClean="0">
                <a:solidFill>
                  <a:schemeClr val="tx1"/>
                </a:solidFill>
                <a:cs typeface="+mn-cs"/>
              </a:rPr>
              <a:t>Seite </a:t>
            </a:r>
            <a:fld id="{653D2351-D107-427D-900C-C7E9630B3D4A}" type="slidenum">
              <a:rPr lang="de-DE" sz="800" smtClean="0">
                <a:solidFill>
                  <a:schemeClr val="tx1"/>
                </a:solidFill>
                <a:cs typeface="+mn-cs"/>
              </a:rPr>
              <a:pPr algn="r" eaLnBrk="0" hangingPunct="0">
                <a:defRPr/>
              </a:pPr>
              <a:t>‹Nr.›</a:t>
            </a:fld>
            <a:r>
              <a:rPr lang="de-DE" sz="800" dirty="0" smtClean="0">
                <a:solidFill>
                  <a:schemeClr val="tx1"/>
                </a:solidFill>
                <a:cs typeface="+mn-cs"/>
              </a:rPr>
              <a:t> </a:t>
            </a:r>
            <a:endParaRPr lang="de-DE" sz="800" b="1" dirty="0">
              <a:cs typeface="+mn-cs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 userDrawn="1"/>
        </p:nvSpPr>
        <p:spPr bwMode="auto">
          <a:xfrm>
            <a:off x="3153137" y="6490156"/>
            <a:ext cx="2971800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de-DE" sz="800" dirty="0" smtClean="0">
                <a:solidFill>
                  <a:schemeClr val="tx1"/>
                </a:solidFill>
              </a:rPr>
              <a:t>Deutscher Basketball Bund e. V.  -  AG Regeln</a:t>
            </a: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 userDrawn="1"/>
        </p:nvSpPr>
        <p:spPr bwMode="auto">
          <a:xfrm>
            <a:off x="381000" y="6490156"/>
            <a:ext cx="838200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0" hangingPunct="0">
              <a:defRPr/>
            </a:pPr>
            <a:r>
              <a:rPr lang="de-DE" sz="800" dirty="0" smtClean="0">
                <a:solidFill>
                  <a:schemeClr val="tx1"/>
                </a:solidFill>
                <a:cs typeface="+mn-cs"/>
              </a:rPr>
              <a:t>Juni 2014</a:t>
            </a:r>
            <a:endParaRPr lang="de-DE" sz="800" b="1" dirty="0">
              <a:cs typeface="+mn-cs"/>
            </a:endParaRP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457200" y="6490156"/>
            <a:ext cx="838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el 1"/>
          <p:cNvSpPr txBox="1">
            <a:spLocks/>
          </p:cNvSpPr>
          <p:nvPr userDrawn="1"/>
        </p:nvSpPr>
        <p:spPr>
          <a:xfrm>
            <a:off x="1500166" y="152401"/>
            <a:ext cx="6143668" cy="70483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C9AE6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C9AE64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C9AE64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C9AE64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C9AE64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de-DE" dirty="0" smtClean="0">
                <a:latin typeface="Univers 47 CondensedLight" panose="020B0706030503050204" pitchFamily="34" charset="0"/>
              </a:rPr>
              <a:t>Offizielle Basketball-Regeln 2014</a:t>
            </a:r>
            <a:br>
              <a:rPr lang="de-DE" dirty="0" smtClean="0">
                <a:latin typeface="Univers 47 CondensedLight" panose="020B0706030503050204" pitchFamily="34" charset="0"/>
              </a:rPr>
            </a:br>
            <a:r>
              <a:rPr lang="de-DE" dirty="0" smtClean="0">
                <a:latin typeface="Univers 47 CondensedLight" panose="020B0706030503050204" pitchFamily="34" charset="0"/>
              </a:rPr>
              <a:t>Zusammenfassung der Regeländerungen</a:t>
            </a:r>
            <a:endParaRPr lang="de-DE" dirty="0">
              <a:latin typeface="Univers 47 CondensedLight" panose="020B0706030503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192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7B4D-0B53-43AB-8765-DE393075BA4D}" type="datetimeFigureOut">
              <a:rPr lang="de-DE" smtClean="0"/>
              <a:pPr/>
              <a:t>25.06.2014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946B-EB8B-45CF-B86A-6C8F16ABD7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7B4D-0B53-43AB-8765-DE393075BA4D}" type="datetimeFigureOut">
              <a:rPr lang="de-DE" smtClean="0"/>
              <a:pPr/>
              <a:t>25.06.2014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946B-EB8B-45CF-B86A-6C8F16ABD7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7B4D-0B53-43AB-8765-DE393075BA4D}" type="datetimeFigureOut">
              <a:rPr lang="de-DE" smtClean="0"/>
              <a:pPr/>
              <a:t>25.06.2014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946B-EB8B-45CF-B86A-6C8F16ABD7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7B4D-0B53-43AB-8765-DE393075BA4D}" type="datetimeFigureOut">
              <a:rPr lang="de-DE" smtClean="0"/>
              <a:pPr/>
              <a:t>25.06.2014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946B-EB8B-45CF-B86A-6C8F16ABD7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7B4D-0B53-43AB-8765-DE393075BA4D}" type="datetimeFigureOut">
              <a:rPr lang="de-DE" smtClean="0"/>
              <a:pPr/>
              <a:t>25.06.2014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946B-EB8B-45CF-B86A-6C8F16ABD7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7B4D-0B53-43AB-8765-DE393075BA4D}" type="datetimeFigureOut">
              <a:rPr lang="de-DE" smtClean="0"/>
              <a:pPr/>
              <a:t>25.06.2014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946B-EB8B-45CF-B86A-6C8F16ABD7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7B4D-0B53-43AB-8765-DE393075BA4D}" type="datetimeFigureOut">
              <a:rPr lang="de-DE" smtClean="0"/>
              <a:pPr/>
              <a:t>25.06.2014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A946B-EB8B-45CF-B86A-6C8F16ABD7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Grafik 8" descr="DBB Bogen orange kleiner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Grafik 10" descr="DBB Bogen rot kleiner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0638" y="5046663"/>
            <a:ext cx="1503362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9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 kern="1200">
          <a:solidFill>
            <a:srgbClr val="C9AE64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C9AE64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C9AE64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C9AE64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C9AE64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67B4D-0B53-43AB-8765-DE393075BA4D}" type="datetimeFigureOut">
              <a:rPr lang="de-DE" smtClean="0"/>
              <a:pPr/>
              <a:t>25.06.2014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A946B-EB8B-45CF-B86A-6C8F16ABD7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1142999" y="2685871"/>
            <a:ext cx="701040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3600" b="1" dirty="0" smtClean="0">
                <a:latin typeface="Arial" pitchFamily="34" charset="0"/>
                <a:cs typeface="Arial" pitchFamily="34" charset="0"/>
              </a:rPr>
              <a:t>Offizielle Basketball-Regeln:</a:t>
            </a:r>
          </a:p>
          <a:p>
            <a:pPr algn="ctr">
              <a:defRPr/>
            </a:pPr>
            <a:r>
              <a:rPr lang="de-DE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3600" b="1" dirty="0" smtClean="0">
                <a:latin typeface="Arial" pitchFamily="34" charset="0"/>
                <a:cs typeface="Arial" pitchFamily="34" charset="0"/>
              </a:rPr>
            </a:br>
            <a:r>
              <a:rPr lang="de-DE" sz="3600" b="1" dirty="0" smtClean="0">
                <a:latin typeface="Arial" pitchFamily="34" charset="0"/>
                <a:cs typeface="Arial" pitchFamily="34" charset="0"/>
              </a:rPr>
              <a:t>Neues für die Saison 2014/15</a:t>
            </a:r>
            <a:endParaRPr lang="de-DE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Grafik 9" descr="Jumpman freigestellt 300dp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2875" y="4191000"/>
            <a:ext cx="1381125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11" descr="DBB_Logo_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2400"/>
            <a:ext cx="7778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/>
          <p:nvPr/>
        </p:nvSpPr>
        <p:spPr>
          <a:xfrm>
            <a:off x="1029866" y="1977221"/>
            <a:ext cx="7084268" cy="4124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24-Sekunden-Regel (4)</a:t>
            </a: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</a:pPr>
            <a:r>
              <a:rPr lang="de-DE" sz="2800" b="1" dirty="0" smtClean="0"/>
              <a:t>Aber: </a:t>
            </a:r>
          </a:p>
          <a:p>
            <a:pPr>
              <a:spcBef>
                <a:spcPts val="2400"/>
              </a:spcBef>
            </a:pPr>
            <a:r>
              <a:rPr lang="de-DE" sz="2800" dirty="0" smtClean="0"/>
              <a:t>Bei einem Einwurf von der Mittellinie nach einem technischen, unsportlichen oder disqualifizierenden Foul:</a:t>
            </a:r>
          </a:p>
          <a:p>
            <a:pPr algn="ctr">
              <a:spcBef>
                <a:spcPts val="2400"/>
              </a:spcBef>
              <a:buFont typeface="Wingdings 3"/>
              <a:buChar char="Æ"/>
            </a:pPr>
            <a:r>
              <a:rPr lang="de-DE" sz="2800" b="1" dirty="0" smtClean="0">
                <a:solidFill>
                  <a:srgbClr val="FF0000"/>
                </a:solidFill>
                <a:sym typeface="Wingdings 3"/>
              </a:rPr>
              <a:t>Neue 2</a:t>
            </a:r>
            <a:r>
              <a:rPr lang="de-DE" sz="2800" b="1" dirty="0" smtClean="0">
                <a:solidFill>
                  <a:srgbClr val="FF0000"/>
                </a:solidFill>
              </a:rPr>
              <a:t>4 Sekunden</a:t>
            </a:r>
          </a:p>
          <a:p>
            <a:pPr>
              <a:spcBef>
                <a:spcPts val="2400"/>
              </a:spcBef>
            </a:pPr>
            <a:r>
              <a:rPr lang="de-DE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(wie bisher)</a:t>
            </a:r>
            <a:endParaRPr lang="de-DE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969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/>
          <p:nvPr/>
        </p:nvSpPr>
        <p:spPr>
          <a:xfrm>
            <a:off x="683568" y="1694125"/>
            <a:ext cx="7920880" cy="47551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No-Charge-Halbkreis-Regel (1)</a:t>
            </a:r>
          </a:p>
          <a:p>
            <a:pPr>
              <a:spcBef>
                <a:spcPts val="3000"/>
              </a:spcBef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Diese Regel kommt zur Anwendung, wenn </a:t>
            </a:r>
            <a:r>
              <a:rPr lang="de-DE" sz="2800" dirty="0" smtClean="0"/>
              <a:t>ein Angreifer mit Ball im Sprung in den No-Charge-Halbkreisbereich eindringt und dabei Kontakt mit einem Verteidiger verursacht, der sich im No-Charge-Halbkreisbereich befindet</a:t>
            </a:r>
            <a:r>
              <a:rPr lang="de-DE" sz="2800" dirty="0" smtClean="0"/>
              <a:t>.</a:t>
            </a:r>
          </a:p>
          <a:p>
            <a:pPr>
              <a:spcBef>
                <a:spcPts val="3000"/>
              </a:spcBef>
            </a:pPr>
            <a:r>
              <a:rPr lang="de-DE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(wie bisher)</a:t>
            </a:r>
            <a:endParaRPr lang="de-DE" sz="2000" b="1" dirty="0" smtClean="0">
              <a:solidFill>
                <a:srgbClr val="FF0000"/>
              </a:solidFill>
            </a:endParaRPr>
          </a:p>
          <a:p>
            <a:pPr>
              <a:spcBef>
                <a:spcPts val="1800"/>
              </a:spcBef>
            </a:pPr>
            <a:r>
              <a:rPr lang="de-DE" sz="2800" b="1" dirty="0" smtClean="0">
                <a:solidFill>
                  <a:srgbClr val="FF0000"/>
                </a:solidFill>
              </a:rPr>
              <a:t>Neu</a:t>
            </a:r>
            <a:r>
              <a:rPr lang="de-DE" sz="2800" b="1" dirty="0" smtClean="0">
                <a:solidFill>
                  <a:srgbClr val="FF0000"/>
                </a:solidFill>
              </a:rPr>
              <a:t>: </a:t>
            </a:r>
            <a:r>
              <a:rPr lang="de-DE" sz="2800" dirty="0" smtClean="0"/>
              <a:t>Der No-Charge-Halbkreisbereich wurde vergrößert</a:t>
            </a:r>
            <a:r>
              <a:rPr lang="de-DE" sz="2800" dirty="0" smtClean="0"/>
              <a:t>.</a:t>
            </a:r>
            <a:endParaRPr lang="de-DE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81155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/>
          <p:nvPr/>
        </p:nvSpPr>
        <p:spPr>
          <a:xfrm>
            <a:off x="701570" y="1718226"/>
            <a:ext cx="7740860" cy="31854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No-Charge-Halbkreis-Regel (2)</a:t>
            </a:r>
          </a:p>
          <a:p>
            <a:pPr>
              <a:spcBef>
                <a:spcPts val="3000"/>
              </a:spcBef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Der Verteidiger befindet sich auch dann </a:t>
            </a: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innerhalb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wenn er mit </a:t>
            </a:r>
            <a:r>
              <a:rPr lang="de-DE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einem Fuß oder beiden Füßen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den No-Charge-Halbkreisbereich </a:t>
            </a:r>
            <a:r>
              <a:rPr lang="de-DE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berührt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6000"/>
              </a:spcBef>
            </a:pPr>
            <a:r>
              <a:rPr lang="de-DE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Bisher: „Innerhalb“ bedeutete, die Linie wird </a:t>
            </a:r>
            <a:r>
              <a:rPr lang="de-DE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de-DE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berührt.</a:t>
            </a:r>
            <a:endParaRPr lang="de-DE" sz="2000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10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/>
          <p:nvPr/>
        </p:nvSpPr>
        <p:spPr>
          <a:xfrm>
            <a:off x="561814" y="1705451"/>
            <a:ext cx="8020372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No-Charge-Halbkreis-Regel (3)</a:t>
            </a:r>
          </a:p>
          <a:p>
            <a:pPr algn="ctr"/>
            <a:endParaRPr lang="de-DE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Die No-Charge-Halbkreislinie </a:t>
            </a:r>
            <a:r>
              <a:rPr lang="de-DE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gehört zum</a:t>
            </a:r>
          </a:p>
          <a:p>
            <a:r>
              <a:rPr lang="de-DE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No-Charge-Halbkreisbereich.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661" y="4172700"/>
            <a:ext cx="1605616" cy="108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83"/>
          <a:stretch/>
        </p:blipFill>
        <p:spPr>
          <a:xfrm>
            <a:off x="2879272" y="4172700"/>
            <a:ext cx="1590524" cy="108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5261" y="4172700"/>
            <a:ext cx="1605616" cy="108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3400" y="4100700"/>
            <a:ext cx="1618600" cy="1152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872684" y="557994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 smtClean="0"/>
              <a:t>(wie bisher)</a:t>
            </a:r>
            <a:endParaRPr lang="de-DE" b="1" i="1" dirty="0"/>
          </a:p>
        </p:txBody>
      </p:sp>
      <p:sp>
        <p:nvSpPr>
          <p:cNvPr id="11" name="Textfeld 10"/>
          <p:cNvSpPr txBox="1"/>
          <p:nvPr/>
        </p:nvSpPr>
        <p:spPr>
          <a:xfrm>
            <a:off x="5263237" y="557994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 smtClean="0">
                <a:solidFill>
                  <a:srgbClr val="FF0000"/>
                </a:solidFill>
              </a:rPr>
              <a:t>(neu)</a:t>
            </a:r>
            <a:endParaRPr lang="de-DE" b="1" i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275856" y="557065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 smtClean="0">
                <a:solidFill>
                  <a:srgbClr val="FF0000"/>
                </a:solidFill>
              </a:rPr>
              <a:t>(neu)</a:t>
            </a:r>
            <a:endParaRPr lang="de-DE" b="1" i="1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849348" y="5570656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 smtClean="0"/>
              <a:t>(wie bisher)</a:t>
            </a:r>
            <a:endParaRPr lang="de-DE" b="1" i="1" dirty="0"/>
          </a:p>
        </p:txBody>
      </p:sp>
    </p:spTree>
    <p:extLst>
      <p:ext uri="{BB962C8B-B14F-4D97-AF65-F5344CB8AC3E}">
        <p14:creationId xmlns:p14="http://schemas.microsoft.com/office/powerpoint/2010/main" xmlns="" val="381155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/>
          <p:nvPr/>
        </p:nvSpPr>
        <p:spPr>
          <a:xfrm>
            <a:off x="791580" y="1697901"/>
            <a:ext cx="7560840" cy="2893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Auszeiten während der</a:t>
            </a:r>
            <a:b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letzten 2 Minuten des Spiels (1)</a:t>
            </a:r>
          </a:p>
          <a:p>
            <a:pPr marL="0" lvl="3">
              <a:spcBef>
                <a:spcPts val="2400"/>
              </a:spcBef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Von den drei Auszeiten in der zweiten Halbzeit stehen jeder Mannschaft nur noch </a:t>
            </a:r>
            <a:r>
              <a:rPr lang="de-DE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maximal zwei Auszeiten in den letzten zwei Spielminuten des vierten Viertels zu.</a:t>
            </a:r>
          </a:p>
        </p:txBody>
      </p:sp>
    </p:spTree>
    <p:extLst>
      <p:ext uri="{BB962C8B-B14F-4D97-AF65-F5344CB8AC3E}">
        <p14:creationId xmlns:p14="http://schemas.microsoft.com/office/powerpoint/2010/main" xmlns="" val="381155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/>
          <p:nvPr/>
        </p:nvSpPr>
        <p:spPr>
          <a:xfrm>
            <a:off x="701570" y="1684253"/>
            <a:ext cx="7740860" cy="3400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Auszeiten während der</a:t>
            </a:r>
            <a:b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letzten 2 Minuten des Spiels (2)</a:t>
            </a:r>
          </a:p>
          <a:p>
            <a:pPr marL="0" lvl="3">
              <a:spcBef>
                <a:spcPts val="3000"/>
              </a:spcBef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Verfällt einer Mannschaft gemäß dieser Regel eine Auszeit, trägt der Anschreiber </a:t>
            </a:r>
            <a:r>
              <a:rPr lang="de-DE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bei/kurz nach der Anzeige 2:00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auf der Spieluhr ein </a:t>
            </a:r>
            <a:r>
              <a:rPr lang="de-DE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“X”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das erste Auszeit-Kästchen der zweiten Halbzeit bei dieser Mannschaft ein.</a:t>
            </a:r>
            <a:endParaRPr lang="de-DE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55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/>
          <p:nvPr/>
        </p:nvSpPr>
        <p:spPr>
          <a:xfrm>
            <a:off x="561814" y="1699061"/>
            <a:ext cx="8020372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Auszeiten während der</a:t>
            </a:r>
            <a:b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letzten 2 Minuten des Spiels (3)</a:t>
            </a:r>
          </a:p>
        </p:txBody>
      </p:sp>
      <p:pic>
        <p:nvPicPr>
          <p:cNvPr id="5" name="Grafik 4" descr="Auszeit-Bid_Bo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1388" y="2920352"/>
            <a:ext cx="5221224" cy="1444752"/>
          </a:xfrm>
          <a:prstGeom prst="rect">
            <a:avLst/>
          </a:prstGeom>
        </p:spPr>
      </p:pic>
      <p:sp>
        <p:nvSpPr>
          <p:cNvPr id="6" name="Pfeil nach rechts 5"/>
          <p:cNvSpPr/>
          <p:nvPr/>
        </p:nvSpPr>
        <p:spPr>
          <a:xfrm rot="4907071">
            <a:off x="3196336" y="2924352"/>
            <a:ext cx="693413" cy="408623"/>
          </a:xfrm>
          <a:prstGeom prst="rightArrow">
            <a:avLst/>
          </a:prstGeom>
          <a:solidFill>
            <a:srgbClr val="FF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bject 4"/>
          <p:cNvSpPr txBox="1"/>
          <p:nvPr/>
        </p:nvSpPr>
        <p:spPr>
          <a:xfrm>
            <a:off x="467544" y="4656618"/>
            <a:ext cx="8208912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lvl="3">
              <a:spcBef>
                <a:spcPts val="1200"/>
              </a:spcBef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Die Schiedsrichter überprüfen in der ersten Auszeit</a:t>
            </a:r>
            <a:r>
              <a:rPr lang="de-DE" sz="2800" dirty="0" smtClean="0"/>
              <a:t>, </a:t>
            </a:r>
            <a:r>
              <a:rPr lang="de-DE" sz="2800" dirty="0"/>
              <a:t>die innerhalb der letzten beiden </a:t>
            </a:r>
            <a:r>
              <a:rPr lang="de-DE" sz="2800" dirty="0" smtClean="0"/>
              <a:t>Spielminuten </a:t>
            </a:r>
            <a:r>
              <a:rPr lang="de-DE" sz="2800" dirty="0"/>
              <a:t>erfolgt, ob </a:t>
            </a:r>
            <a:r>
              <a:rPr lang="de-DE" sz="2800" dirty="0" smtClean="0"/>
              <a:t>der Anschreiber eine eventuell nötige </a:t>
            </a:r>
            <a:r>
              <a:rPr lang="de-DE" sz="2800" dirty="0"/>
              <a:t>Streichung </a:t>
            </a:r>
            <a:r>
              <a:rPr lang="de-DE" sz="2800" dirty="0" smtClean="0"/>
              <a:t>vorgenommen hat.</a:t>
            </a:r>
            <a:endParaRPr lang="de-DE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3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/>
          <p:nvPr/>
        </p:nvSpPr>
        <p:spPr>
          <a:xfrm>
            <a:off x="561814" y="1136933"/>
            <a:ext cx="8020372" cy="4308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Neue Schiedsrichter-Handzeichen (1)</a:t>
            </a:r>
          </a:p>
          <a:p>
            <a:pPr algn="ctr"/>
            <a:endParaRPr lang="de-DE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Vorbemerkung:</a:t>
            </a:r>
          </a:p>
          <a:p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49263" indent="-361950">
              <a:buFont typeface="Arial" pitchFamily="34" charset="0"/>
              <a:buChar char="•"/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 gibt </a:t>
            </a:r>
            <a:r>
              <a:rPr lang="de-DE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neue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Handzeichen, z.B. „Art des Fouls“ und </a:t>
            </a:r>
            <a:r>
              <a:rPr lang="de-DE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geänderte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Handzeichen, z.B. bei Anzeige der Spielernummer.</a:t>
            </a:r>
          </a:p>
          <a:p>
            <a:pPr marL="449263" indent="-361950">
              <a:buFont typeface="Arial" pitchFamily="34" charset="0"/>
              <a:buChar char="•"/>
            </a:pP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361950">
              <a:buFont typeface="Arial" pitchFamily="34" charset="0"/>
              <a:buChar char="•"/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 Regelheft 2014 sind alle Handzeichen grafisch neu gestaltet.</a:t>
            </a:r>
          </a:p>
        </p:txBody>
      </p:sp>
    </p:spTree>
    <p:extLst>
      <p:ext uri="{BB962C8B-B14F-4D97-AF65-F5344CB8AC3E}">
        <p14:creationId xmlns:p14="http://schemas.microsoft.com/office/powerpoint/2010/main" xmlns="" val="381155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/>
          <p:nvPr/>
        </p:nvSpPr>
        <p:spPr>
          <a:xfrm>
            <a:off x="287524" y="931367"/>
            <a:ext cx="856895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Neue Schiedsrichter-Handzeichen (2)</a:t>
            </a:r>
            <a:endParaRPr lang="de-DE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516" y="1556792"/>
            <a:ext cx="2318400" cy="3312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8804" y="1556792"/>
            <a:ext cx="2318400" cy="331200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827584" y="5229200"/>
            <a:ext cx="2376264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Auszeit: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Zeigefinger 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sichtbar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0024" y="1556792"/>
            <a:ext cx="2318400" cy="331200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611560" y="486916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Erst Zeit stopp, dann in Brusthöhe anzeigen:</a:t>
            </a:r>
          </a:p>
        </p:txBody>
      </p:sp>
      <p:sp>
        <p:nvSpPr>
          <p:cNvPr id="12" name="Rechteck 11"/>
          <p:cNvSpPr/>
          <p:nvPr/>
        </p:nvSpPr>
        <p:spPr>
          <a:xfrm>
            <a:off x="3419872" y="5229200"/>
            <a:ext cx="2376264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Technisches Foul: Handfläche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sichtbar 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5724128" y="5229200"/>
            <a:ext cx="3131840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Sprungball-Situation: Beide Daumen nach oben, danach Spielrichtung gemäß Einwurfpfeil zeigen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55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/>
          <p:nvPr/>
        </p:nvSpPr>
        <p:spPr>
          <a:xfrm>
            <a:off x="287524" y="931367"/>
            <a:ext cx="856895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Neue Schiedsrichter-Handzeichen (3)</a:t>
            </a:r>
            <a:endParaRPr lang="de-DE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47564" y="4964975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Spieluhr anhalten wegen Foulspiels: Geschlossene Faust</a:t>
            </a:r>
          </a:p>
          <a:p>
            <a:pPr algn="ctr"/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wird nicht mehr auf den Spieler gedeutet, </a:t>
            </a:r>
          </a:p>
          <a:p>
            <a:pPr algn="ctr"/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sondern sofort die Spielfortsetzung angezeigt.</a:t>
            </a:r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2800" y="1556792"/>
            <a:ext cx="2318400" cy="3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155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/>
          <p:nvPr/>
        </p:nvSpPr>
        <p:spPr>
          <a:xfrm>
            <a:off x="755576" y="1136933"/>
            <a:ext cx="7704856" cy="452431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Regeländerungen 2014</a:t>
            </a:r>
          </a:p>
          <a:p>
            <a:pPr marL="531813" indent="-531813">
              <a:spcBef>
                <a:spcPts val="1200"/>
              </a:spcBef>
              <a:buFontTx/>
              <a:buAutoNum type="arabicPeriod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Strafe für technisches Foul</a:t>
            </a:r>
          </a:p>
          <a:p>
            <a:pPr marL="531813" indent="-531813">
              <a:spcBef>
                <a:spcPts val="1200"/>
              </a:spcBef>
              <a:buFontTx/>
              <a:buAutoNum type="arabicPeriod"/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Spieldisqualifikation bei 2 technischen Fouls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indent="-531813">
              <a:spcBef>
                <a:spcPts val="1200"/>
              </a:spcBef>
              <a:buFontTx/>
              <a:buAutoNum type="arabicPeriod"/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24-Sekunden-Regel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indent="-531813">
              <a:spcBef>
                <a:spcPts val="1200"/>
              </a:spcBef>
              <a:buAutoNum type="arabicPeriod"/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No-Charge-Halbkreisbereich</a:t>
            </a:r>
          </a:p>
          <a:p>
            <a:pPr marL="531813" indent="-531813">
              <a:spcBef>
                <a:spcPts val="1200"/>
              </a:spcBef>
              <a:buFontTx/>
              <a:buAutoNum type="arabicPeriod"/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Auszeiten zum Ende der 2. Halbzeit</a:t>
            </a:r>
          </a:p>
          <a:p>
            <a:pPr marL="531813" indent="-531813">
              <a:spcBef>
                <a:spcPts val="1200"/>
              </a:spcBef>
              <a:buAutoNum type="arabicPeriod"/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Schiedsrichter-Handzeichen</a:t>
            </a:r>
          </a:p>
          <a:p>
            <a:pPr marL="531813" indent="-531813">
              <a:spcBef>
                <a:spcPts val="1200"/>
              </a:spcBef>
              <a:buAutoNum type="arabicPeriod"/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Verschiedenes (in D nicht relevant)</a:t>
            </a:r>
          </a:p>
        </p:txBody>
      </p:sp>
    </p:spTree>
    <p:extLst>
      <p:ext uri="{BB962C8B-B14F-4D97-AF65-F5344CB8AC3E}">
        <p14:creationId xmlns:p14="http://schemas.microsoft.com/office/powerpoint/2010/main" xmlns="" val="381155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/>
          <p:nvPr/>
        </p:nvSpPr>
        <p:spPr>
          <a:xfrm>
            <a:off x="287524" y="931367"/>
            <a:ext cx="856895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Neue Schiedsrichter-Handzeichen (4)</a:t>
            </a:r>
            <a:endParaRPr lang="de-DE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51520" y="5253007"/>
            <a:ext cx="4248472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.....am Korbwerfer: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Anzeige der Anzahl Freiwürfe</a:t>
            </a:r>
          </a:p>
          <a:p>
            <a:pPr algn="ctr"/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Freiwerfer merken und sofort</a:t>
            </a:r>
          </a:p>
          <a:p>
            <a:pPr algn="ctr"/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verbal kommunizieren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11560" y="4581128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 Arm mit geschlossener Faust,  dann Anzeige „Freiwürfe/keine Freiwürfe“,  gefolgt von der Art des Fouls: Foul .....</a:t>
            </a:r>
          </a:p>
        </p:txBody>
      </p:sp>
      <p:sp>
        <p:nvSpPr>
          <p:cNvPr id="12" name="Rechteck 11"/>
          <p:cNvSpPr/>
          <p:nvPr/>
        </p:nvSpPr>
        <p:spPr>
          <a:xfrm>
            <a:off x="4572000" y="5229200"/>
            <a:ext cx="432048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.....nicht am Korbwerfer: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Anzeige zum Boden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556792"/>
            <a:ext cx="4280876" cy="295232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557161"/>
            <a:ext cx="4280343" cy="295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155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/>
          <p:nvPr/>
        </p:nvSpPr>
        <p:spPr>
          <a:xfrm>
            <a:off x="287524" y="931367"/>
            <a:ext cx="856895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Neue Schiedsrichter-Handzeichen (5)</a:t>
            </a:r>
            <a:endParaRPr lang="de-DE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99592" y="5325015"/>
            <a:ext cx="3672408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Handchecking: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Hand nach vorne bewegen</a:t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und dabei Handgelenk umfassen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47564" y="493187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Art des Fouls: </a:t>
            </a:r>
          </a:p>
        </p:txBody>
      </p:sp>
      <p:sp>
        <p:nvSpPr>
          <p:cNvPr id="13" name="Rechteck 12"/>
          <p:cNvSpPr/>
          <p:nvPr/>
        </p:nvSpPr>
        <p:spPr>
          <a:xfrm>
            <a:off x="4283968" y="5301208"/>
            <a:ext cx="457200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Regelwidriger Gebrauch der Hände: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Schlagen ans Handgelenk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1552" y="1556792"/>
            <a:ext cx="2318400" cy="3312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556792"/>
            <a:ext cx="2318400" cy="3312000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35496" y="2276872"/>
            <a:ext cx="1728192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Anwendung bei:</a:t>
            </a:r>
          </a:p>
          <a:p>
            <a:pPr>
              <a:spcBef>
                <a:spcPts val="600"/>
              </a:spcBef>
            </a:pP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Verteidiger hat Hand bzw. beide Hände zu lange am Gegenspieler</a:t>
            </a:r>
            <a:endParaRPr lang="de-DE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7380312" y="2276872"/>
            <a:ext cx="1728192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Anwendung bei:</a:t>
            </a:r>
          </a:p>
          <a:p>
            <a:pPr marL="87313">
              <a:spcBef>
                <a:spcPts val="600"/>
              </a:spcBef>
            </a:pP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Schlag mit den Händen (nicht am Korbwerfer)</a:t>
            </a:r>
            <a:endParaRPr lang="de-DE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55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/>
          <p:nvPr/>
        </p:nvSpPr>
        <p:spPr>
          <a:xfrm>
            <a:off x="287524" y="931367"/>
            <a:ext cx="856895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Neue Schiedsrichter-Handzeichen (6)</a:t>
            </a:r>
            <a:endParaRPr lang="de-DE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755576" y="5229200"/>
            <a:ext cx="3672408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Regelwidriger Kontakt 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an der Hand: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Handfläche schlägt an den Unterarm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47564" y="493187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Art des Fouls: </a:t>
            </a:r>
          </a:p>
        </p:txBody>
      </p:sp>
      <p:sp>
        <p:nvSpPr>
          <p:cNvPr id="13" name="Rechteck 12"/>
          <p:cNvSpPr/>
          <p:nvPr/>
        </p:nvSpPr>
        <p:spPr>
          <a:xfrm>
            <a:off x="4283968" y="5229200"/>
            <a:ext cx="4572000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Schlag an den Kopf :</a:t>
            </a:r>
          </a:p>
          <a:p>
            <a:pPr algn="ctr"/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Imitieren des Kontakts am Kopf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35496" y="2276872"/>
            <a:ext cx="1728192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Anwendung bei:</a:t>
            </a:r>
          </a:p>
          <a:p>
            <a:pPr marL="87313">
              <a:spcBef>
                <a:spcPts val="600"/>
              </a:spcBef>
            </a:pP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Schlag an den Arm eines Korbwerfers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1552" y="1556792"/>
            <a:ext cx="2318400" cy="3312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9904" y="1556792"/>
            <a:ext cx="2318400" cy="3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155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/>
          <p:nvPr/>
        </p:nvSpPr>
        <p:spPr>
          <a:xfrm>
            <a:off x="287524" y="931367"/>
            <a:ext cx="856895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Neue Schiedsrichter-Handzeichen (7)</a:t>
            </a:r>
            <a:endParaRPr lang="de-DE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75556" y="2300967"/>
            <a:ext cx="7992888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Anzeige  der Spielernummer (1):</a:t>
            </a:r>
          </a:p>
          <a:p>
            <a:pPr marL="363538" lvl="1" indent="-363538">
              <a:spcBef>
                <a:spcPts val="1800"/>
              </a:spcBef>
              <a:buFont typeface="Arial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Die Anzeige der Spielernummern 4 bis 15 bleibt unverändert.</a:t>
            </a:r>
          </a:p>
          <a:p>
            <a:pPr marL="363538" lvl="1" indent="-363538">
              <a:spcBef>
                <a:spcPts val="1800"/>
              </a:spcBef>
              <a:buFont typeface="Arial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Alle Spielernummern ab 16 werden zum Kampfgericht folgendermaßen angezeigt:</a:t>
            </a:r>
          </a:p>
          <a:p>
            <a:pPr marL="1260475" lvl="1">
              <a:spcBef>
                <a:spcPts val="600"/>
              </a:spcBef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zuerst die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Zehnerstelle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Handrücken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danach die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Einerstelle mit Handflächen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55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/>
          <p:nvPr/>
        </p:nvSpPr>
        <p:spPr>
          <a:xfrm>
            <a:off x="287524" y="931367"/>
            <a:ext cx="856895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Neue Schiedsrichter-Handzeichen (8)</a:t>
            </a:r>
            <a:endParaRPr lang="de-DE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75556" y="2285871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Anzeige  der Spielernummer (2):</a:t>
            </a:r>
          </a:p>
          <a:p>
            <a:pPr marL="363538" lvl="1" indent="-363538">
              <a:spcBef>
                <a:spcPts val="1800"/>
              </a:spcBef>
              <a:buFont typeface="Arial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Anzeige einer Ziffer kleiner/gleich 5: Rechte Hand</a:t>
            </a:r>
          </a:p>
          <a:p>
            <a:pPr marL="363538" lvl="1" indent="-363538">
              <a:spcBef>
                <a:spcPts val="1800"/>
              </a:spcBef>
              <a:buFont typeface="Arial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Anzeige einer Ziffer größer 5: Rechte Hand zeigt „5“, die linke Hand den Rest.</a:t>
            </a:r>
          </a:p>
        </p:txBody>
      </p:sp>
    </p:spTree>
    <p:extLst>
      <p:ext uri="{BB962C8B-B14F-4D97-AF65-F5344CB8AC3E}">
        <p14:creationId xmlns:p14="http://schemas.microsoft.com/office/powerpoint/2010/main" xmlns="" val="346173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/>
          <p:nvPr/>
        </p:nvSpPr>
        <p:spPr>
          <a:xfrm>
            <a:off x="287524" y="931367"/>
            <a:ext cx="856895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Neue Schiedsrichter-Handzeichen (9)</a:t>
            </a:r>
            <a:endParaRPr lang="de-DE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75556" y="2285871"/>
            <a:ext cx="7992888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Anzeige  der Spielernummer (3):</a:t>
            </a:r>
          </a:p>
          <a:p>
            <a:pPr marL="363538" lvl="1" indent="-363538">
              <a:spcBef>
                <a:spcPts val="1800"/>
              </a:spcBef>
              <a:buFont typeface="Arial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Grundsätzlich sind die Spielernummern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0, sowie von 1 bis 99 zulässig.</a:t>
            </a:r>
          </a:p>
          <a:p>
            <a:pPr marL="363538" lvl="1" indent="-363538">
              <a:spcBef>
                <a:spcPts val="1800"/>
              </a:spcBef>
              <a:buFont typeface="Arial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Spielernummern 01 bis 09 (mit führender Null) dürfen nicht verwendet werden.</a:t>
            </a:r>
          </a:p>
          <a:p>
            <a:pPr marL="363538" lvl="1" indent="-363538">
              <a:spcBef>
                <a:spcPts val="1800"/>
              </a:spcBef>
              <a:buFont typeface="Arial" pitchFamily="34" charset="0"/>
              <a:buChar char="•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Der Veranstalter kann die zulässigen Spielernummern einschränken:</a:t>
            </a:r>
          </a:p>
          <a:p>
            <a:pPr marL="0" lvl="1" algn="ctr">
              <a:spcBef>
                <a:spcPts val="0"/>
              </a:spcBef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Spielordnung/Ausschreibung beachten.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69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/>
          <p:nvPr/>
        </p:nvSpPr>
        <p:spPr>
          <a:xfrm>
            <a:off x="287524" y="931367"/>
            <a:ext cx="856895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Neue Schiedsrichter-Handzeichen (10)</a:t>
            </a:r>
            <a:endParaRPr lang="de-DE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27584" y="5385990"/>
            <a:ext cx="4896544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Spielernummern 00 und 0: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Beide Hände zeigen die Ziffern 0, bzw. rechte Hand zeigt die Ziffer 0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47564" y="493187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Anzeige der Spielernummern:</a:t>
            </a:r>
          </a:p>
        </p:txBody>
      </p:sp>
      <p:sp>
        <p:nvSpPr>
          <p:cNvPr id="13" name="Rechteck 12"/>
          <p:cNvSpPr/>
          <p:nvPr/>
        </p:nvSpPr>
        <p:spPr>
          <a:xfrm>
            <a:off x="5652120" y="5385990"/>
            <a:ext cx="2952328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Spielernummern 1 bis 5: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Rechte Hand zeigt die Ziffern 1 bis 5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556792"/>
            <a:ext cx="4802400" cy="3312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557160"/>
            <a:ext cx="2318400" cy="3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155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/>
          <p:nvPr/>
        </p:nvSpPr>
        <p:spPr>
          <a:xfrm>
            <a:off x="287524" y="931367"/>
            <a:ext cx="856895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Neue Schiedsrichter-Handzeichen (11)</a:t>
            </a:r>
            <a:endParaRPr lang="de-DE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51520" y="4941168"/>
            <a:ext cx="4248472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Spielernummer 16: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Zuerst  mit der Rückseite der Hand die Ziffer 1 für die Zehnerstelle, dann mit den Handflächen nach vorne</a:t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Ziffer 6 für die Einerstelle</a:t>
            </a:r>
          </a:p>
        </p:txBody>
      </p:sp>
      <p:sp>
        <p:nvSpPr>
          <p:cNvPr id="10" name="Rechteck 9"/>
          <p:cNvSpPr/>
          <p:nvPr/>
        </p:nvSpPr>
        <p:spPr>
          <a:xfrm>
            <a:off x="647564" y="4581128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Anzeige der Spielernummern:</a:t>
            </a:r>
          </a:p>
        </p:txBody>
      </p:sp>
      <p:sp>
        <p:nvSpPr>
          <p:cNvPr id="12" name="Rechteck 11"/>
          <p:cNvSpPr/>
          <p:nvPr/>
        </p:nvSpPr>
        <p:spPr>
          <a:xfrm>
            <a:off x="4572000" y="4941168"/>
            <a:ext cx="4320480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Spielernummer 24: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Zuerst  mit der Rückseite der Hand die Ziffer 2 für die Zehnerstelle, dann mit der Handfläche nach vorne</a:t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Ziffer 4 für die Einerstelle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1556792"/>
            <a:ext cx="4280401" cy="2952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151" y="1556792"/>
            <a:ext cx="4280342" cy="295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155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/>
          <p:nvPr/>
        </p:nvSpPr>
        <p:spPr>
          <a:xfrm>
            <a:off x="287524" y="931367"/>
            <a:ext cx="856895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Neue Schiedsrichter-Handzeichen (12)</a:t>
            </a:r>
            <a:endParaRPr lang="de-DE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51520" y="4941168"/>
            <a:ext cx="4248472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Spielernummer 40: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Zuerst  mit der Rückseite der Hand die Ziffer 4 für die Zehnerstelle, dann mit der Handfläche nach vorne</a:t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Ziffer 0 für die Einerstelle</a:t>
            </a:r>
          </a:p>
        </p:txBody>
      </p:sp>
      <p:sp>
        <p:nvSpPr>
          <p:cNvPr id="10" name="Rechteck 9"/>
          <p:cNvSpPr/>
          <p:nvPr/>
        </p:nvSpPr>
        <p:spPr>
          <a:xfrm>
            <a:off x="647564" y="4581128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Anzeige der Spielernummern:</a:t>
            </a:r>
          </a:p>
        </p:txBody>
      </p:sp>
      <p:sp>
        <p:nvSpPr>
          <p:cNvPr id="12" name="Rechteck 11"/>
          <p:cNvSpPr/>
          <p:nvPr/>
        </p:nvSpPr>
        <p:spPr>
          <a:xfrm>
            <a:off x="4572000" y="4941168"/>
            <a:ext cx="4320480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Spielernummer 78: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Zuerst  mit der Rückseite der Hände die Ziffer 7 für die Zehnerstelle, dann mit den Handflächen nach vorne</a:t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Ziffer 8 für die Einerstelle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1557160"/>
            <a:ext cx="4280401" cy="2952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557160"/>
            <a:ext cx="4280399" cy="29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155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/>
          <p:nvPr/>
        </p:nvSpPr>
        <p:spPr>
          <a:xfrm>
            <a:off x="561814" y="1829723"/>
            <a:ext cx="8020372" cy="203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Der „Achtung!“-Pfiff</a:t>
            </a: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Bei einem </a:t>
            </a:r>
            <a:r>
              <a:rPr lang="de-DE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Einwurf an der Endlinie im Vorfeld pfeift</a:t>
            </a:r>
            <a:r>
              <a:rPr lang="de-DE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der aktive Schiedsrichter, bevor er den Ball dem Einwerfer zur Verfügung stellt.</a:t>
            </a:r>
          </a:p>
        </p:txBody>
      </p:sp>
      <p:sp>
        <p:nvSpPr>
          <p:cNvPr id="4" name="Rechteck 3"/>
          <p:cNvSpPr/>
          <p:nvPr/>
        </p:nvSpPr>
        <p:spPr>
          <a:xfrm>
            <a:off x="611560" y="45828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800"/>
              </a:spcBef>
            </a:pPr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Bisher: Kein Pfiff vor Ballübergabe  </a:t>
            </a:r>
            <a:endParaRPr lang="de-DE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55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/>
          <p:nvPr/>
        </p:nvSpPr>
        <p:spPr>
          <a:xfrm>
            <a:off x="1187624" y="1200229"/>
            <a:ext cx="6912768" cy="51090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Strafe für technische Fouls</a:t>
            </a: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Nach jedem technischen Foul erhält die gegnerische Mannschaft </a:t>
            </a:r>
            <a:r>
              <a:rPr lang="de-DE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Freiwurf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gefolgt von einem</a:t>
            </a:r>
          </a:p>
          <a:p>
            <a:pPr marL="457200" lvl="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Einwurf von der Mittellinie gegenüber dem Anschreibertisch.</a:t>
            </a:r>
          </a:p>
          <a:p>
            <a:pPr marL="457200" lvl="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Sprungball im Mittelkreis zu Beginn des ersten Viertels.</a:t>
            </a:r>
          </a:p>
          <a:p>
            <a:pPr marL="457200" indent="-457200">
              <a:spcBef>
                <a:spcPts val="2400"/>
              </a:spcBef>
            </a:pPr>
            <a:r>
              <a:rPr lang="de-DE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(Bisher: </a:t>
            </a:r>
            <a:r>
              <a:rPr lang="de-DE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Zwei </a:t>
            </a:r>
            <a:r>
              <a:rPr lang="de-DE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Freiwürfe, gefolgt .....)</a:t>
            </a:r>
            <a:endParaRPr lang="de-DE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55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feld 2"/>
          <p:cNvSpPr txBox="1">
            <a:spLocks noChangeArrowheads="1"/>
          </p:cNvSpPr>
          <p:nvPr/>
        </p:nvSpPr>
        <p:spPr bwMode="auto">
          <a:xfrm>
            <a:off x="609600" y="5054296"/>
            <a:ext cx="7639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3200" b="1" dirty="0" smtClean="0">
                <a:latin typeface="Arial" pitchFamily="34" charset="0"/>
                <a:cs typeface="Arial" pitchFamily="34" charset="0"/>
              </a:rPr>
              <a:t>Fragen?</a:t>
            </a:r>
            <a:endParaRPr kumimoji="1" lang="de-DE" sz="3200" b="1" kern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j02341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484313"/>
            <a:ext cx="3046412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2495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/>
          <p:nvPr/>
        </p:nvSpPr>
        <p:spPr>
          <a:xfrm>
            <a:off x="561814" y="1636926"/>
            <a:ext cx="8020372" cy="301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Zusätzliches, nur international relevant</a:t>
            </a:r>
          </a:p>
          <a:p>
            <a:pPr algn="ctr"/>
            <a:endParaRPr lang="de-DE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7425" indent="-538163">
              <a:buFont typeface="Arial" pitchFamily="34" charset="0"/>
              <a:buChar char="•"/>
            </a:pP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Handzeichen „Medien-Auszeit“</a:t>
            </a:r>
          </a:p>
          <a:p>
            <a:pPr marL="449262"/>
            <a:endParaRPr lang="de-DE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7425" indent="-538163">
              <a:buFont typeface="Arial" pitchFamily="34" charset="0"/>
              <a:buChar char="•"/>
            </a:pP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Instant Replay System (IRS)</a:t>
            </a:r>
          </a:p>
          <a:p>
            <a:pPr marL="449262"/>
            <a:endParaRPr lang="de-DE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7425" indent="-538163">
              <a:buFont typeface="Arial" pitchFamily="34" charset="0"/>
              <a:buChar char="•"/>
            </a:pP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Klassifizierung der Mannschaften</a:t>
            </a:r>
          </a:p>
        </p:txBody>
      </p:sp>
    </p:spTree>
    <p:extLst>
      <p:ext uri="{BB962C8B-B14F-4D97-AF65-F5344CB8AC3E}">
        <p14:creationId xmlns:p14="http://schemas.microsoft.com/office/powerpoint/2010/main" xmlns="" val="381155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/>
          <p:nvPr/>
        </p:nvSpPr>
        <p:spPr>
          <a:xfrm>
            <a:off x="287524" y="931367"/>
            <a:ext cx="856895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Neue Schiedsrichter-Handzeichen (13)</a:t>
            </a:r>
            <a:endParaRPr lang="de-DE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11560" y="5230941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Medien - Auszeit: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Ausgestreckte Arme mit geschlossenen Fäusten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1701176"/>
            <a:ext cx="2318400" cy="3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155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/>
          <p:nvPr/>
        </p:nvSpPr>
        <p:spPr>
          <a:xfrm>
            <a:off x="539552" y="1281529"/>
            <a:ext cx="8020372" cy="4739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ts val="2400"/>
              </a:spcBef>
            </a:pP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Instant Replay System (IRS)</a:t>
            </a:r>
          </a:p>
          <a:p>
            <a:pPr>
              <a:spcBef>
                <a:spcPts val="1200"/>
              </a:spcBef>
            </a:pPr>
            <a:r>
              <a:rPr lang="de-DE" altLang="de-D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altLang="de-DE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IRS </a:t>
            </a:r>
            <a:r>
              <a:rPr lang="de-DE" altLang="de-D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ermöglicht den Schiedsrichtern eine Video-Überprüfung für genau festgelegte Situationen und in verschiedenen Phasen des Spiels:</a:t>
            </a:r>
          </a:p>
          <a:p>
            <a:pPr marL="542925" indent="-542925">
              <a:spcBef>
                <a:spcPts val="1200"/>
              </a:spcBef>
              <a:buFontTx/>
              <a:buChar char="•"/>
            </a:pPr>
            <a:r>
              <a:rPr lang="de-DE" altLang="de-D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Zum Endes eines Spielabschnitts </a:t>
            </a:r>
          </a:p>
          <a:p>
            <a:pPr marL="542925" indent="-542925">
              <a:spcBef>
                <a:spcPts val="1200"/>
              </a:spcBef>
              <a:buFontTx/>
              <a:buChar char="•"/>
            </a:pPr>
            <a:r>
              <a:rPr lang="de-DE" altLang="de-D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 den letzten zwei Spielminuten des 4. Viertels oder einer Verlängerung </a:t>
            </a:r>
          </a:p>
          <a:p>
            <a:pPr marL="542925" indent="-542925">
              <a:spcBef>
                <a:spcPts val="1200"/>
              </a:spcBef>
              <a:buFontTx/>
              <a:buChar char="•"/>
            </a:pPr>
            <a:r>
              <a:rPr lang="de-DE" altLang="de-D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Während der gesamten Spielzeit</a:t>
            </a:r>
          </a:p>
          <a:p>
            <a:pPr>
              <a:spcBef>
                <a:spcPts val="1200"/>
              </a:spcBef>
            </a:pPr>
            <a:r>
              <a:rPr lang="de-DE" alt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IRS (siehe Art. 46.12) kommt 2014/15 nur international zur Anwendung.</a:t>
            </a:r>
            <a:endParaRPr lang="de-DE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55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/>
          <p:nvPr/>
        </p:nvSpPr>
        <p:spPr>
          <a:xfrm>
            <a:off x="910723" y="1885469"/>
            <a:ext cx="7322554" cy="36317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Klassifizierung der Mannschaften</a:t>
            </a:r>
          </a:p>
          <a:p>
            <a:pPr>
              <a:spcBef>
                <a:spcPts val="2400"/>
              </a:spcBef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Bei der Klassifizierung der Mannschaften wird international ab Saison 2014/15 </a:t>
            </a:r>
            <a:r>
              <a:rPr lang="de-DE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statt des Korbverhältnisses die Korbdifferenz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als Klassifizierungs-Kriterium herangezogen.</a:t>
            </a:r>
          </a:p>
          <a:p>
            <a:pPr>
              <a:spcBef>
                <a:spcPts val="2400"/>
              </a:spcBef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Deutschland gilt für die Klassifizierung der Mannschaften die jeweiligen Spielordnung.</a:t>
            </a:r>
            <a:endParaRPr lang="de-DE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55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/>
          <p:nvPr/>
        </p:nvSpPr>
        <p:spPr>
          <a:xfrm>
            <a:off x="827584" y="1628800"/>
            <a:ext cx="7704856" cy="443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Technisches Foul – Spieldisqualifikation (1)</a:t>
            </a: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Ein Spieler ist </a:t>
            </a:r>
            <a:r>
              <a:rPr lang="de-DE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disqualifiziert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wenn gegen ihn das </a:t>
            </a:r>
            <a:r>
              <a:rPr lang="de-DE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zweite technische Foul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verhängt wird.</a:t>
            </a:r>
          </a:p>
          <a:p>
            <a:pPr>
              <a:spcBef>
                <a:spcPts val="2400"/>
              </a:spcBef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Dies ist eine </a:t>
            </a:r>
            <a:r>
              <a:rPr lang="de-DE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Spieldisqualifikation (SD)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2400"/>
              </a:spcBef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Eine Spieldisqualifikation gilt nur bis zum Spielende, und es besteht keine Berichtspflicht.</a:t>
            </a:r>
          </a:p>
          <a:p>
            <a:pPr>
              <a:spcBef>
                <a:spcPts val="2400"/>
              </a:spcBef>
            </a:pPr>
            <a:r>
              <a:rPr lang="de-DE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Anmerkung: </a:t>
            </a:r>
            <a:r>
              <a:rPr lang="de-DE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Ein </a:t>
            </a:r>
            <a:r>
              <a:rPr lang="de-DE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unsportliches </a:t>
            </a:r>
            <a:r>
              <a:rPr lang="de-DE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plus ein </a:t>
            </a:r>
            <a:r>
              <a:rPr lang="de-DE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technisches </a:t>
            </a:r>
            <a:r>
              <a:rPr lang="de-DE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Foul gegen einen Spieler führen </a:t>
            </a:r>
            <a:r>
              <a:rPr lang="de-DE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de-DE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zu einer Spieldisqualifikation.</a:t>
            </a:r>
            <a:endParaRPr lang="de-DE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55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/>
          <p:nvPr/>
        </p:nvSpPr>
        <p:spPr>
          <a:xfrm>
            <a:off x="683568" y="1628800"/>
            <a:ext cx="7920880" cy="4447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Technisches Foul – Spieldisqualifikation (2)</a:t>
            </a: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Eine Spieldisqualifikation (SD) erfolgt auch, wenn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gegen einen Spieler das zweite unsportliche Foul oder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gegen einen Trainer das zweite persönliche technische Foul („C“) oder das dritte technische Foul insgesamt („B“, „C“) verhängt werden.</a:t>
            </a:r>
          </a:p>
          <a:p>
            <a:pPr marL="457200" indent="-457200">
              <a:spcBef>
                <a:spcPts val="2400"/>
              </a:spcBef>
            </a:pPr>
            <a:r>
              <a:rPr lang="de-DE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(wie bisher)</a:t>
            </a:r>
            <a:endParaRPr lang="de-DE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55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/>
          <p:nvPr/>
        </p:nvSpPr>
        <p:spPr>
          <a:xfrm>
            <a:off x="656084" y="1613699"/>
            <a:ext cx="8020372" cy="203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ts val="2400"/>
              </a:spcBef>
            </a:pP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Technisches Foul – Spieldisqualifikation (3)</a:t>
            </a: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Eine </a:t>
            </a:r>
            <a:r>
              <a:rPr lang="de-DE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Spieldisqualifikation (SD)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wird auf dem Anschreibebogen wie folgt eingetragen:</a:t>
            </a:r>
          </a:p>
          <a:p>
            <a:pPr algn="ctr"/>
            <a:endParaRPr lang="de-DE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440" y="4438695"/>
            <a:ext cx="7956000" cy="44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feil nach rechts 5"/>
          <p:cNvSpPr/>
          <p:nvPr/>
        </p:nvSpPr>
        <p:spPr>
          <a:xfrm rot="17968141" flipH="1">
            <a:off x="7261228" y="3830438"/>
            <a:ext cx="693413" cy="408623"/>
          </a:xfrm>
          <a:prstGeom prst="rightArrow">
            <a:avLst/>
          </a:prstGeom>
          <a:solidFill>
            <a:srgbClr val="FF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83568" y="5415607"/>
            <a:ext cx="7639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ts val="600"/>
              </a:spcBef>
            </a:pPr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(Anschreiben der SD wie bisher, kein Vermerk auf der Bogen-Rückseite )</a:t>
            </a:r>
            <a:endParaRPr lang="de-DE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55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/>
          <p:nvPr/>
        </p:nvSpPr>
        <p:spPr>
          <a:xfrm>
            <a:off x="813842" y="1977221"/>
            <a:ext cx="7516316" cy="3754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24-Sekunden-Regel (1)</a:t>
            </a: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Nachdem der Ball den Ring des gegnerischen Korbs berührt hat, wird die </a:t>
            </a:r>
            <a:r>
              <a:rPr lang="de-DE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Wurfuhr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auf </a:t>
            </a:r>
          </a:p>
          <a:p>
            <a:r>
              <a:rPr lang="de-DE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Sekunden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zurückgesetzt, wenn die angreifende Mannschaft sofort wieder die Ballkontrolle erlangt.</a:t>
            </a:r>
          </a:p>
          <a:p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(Bisher: Neue </a:t>
            </a:r>
            <a:r>
              <a:rPr lang="de-DE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de-DE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Sekunden)</a:t>
            </a:r>
            <a:endParaRPr lang="de-DE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55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/>
          <p:nvPr/>
        </p:nvSpPr>
        <p:spPr>
          <a:xfrm>
            <a:off x="705830" y="1977221"/>
            <a:ext cx="7732340" cy="44935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24-Sekunden-Regel (2)</a:t>
            </a: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de-DE" sz="2800" dirty="0" smtClean="0"/>
              <a:t>Nachdem der Ball den Ring berührt hat und die angreifende Mannschaft sofort wieder die Ballkontrolle erlangt, indem sie </a:t>
            </a: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smtClean="0"/>
              <a:t>den Rebound holt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smtClean="0"/>
              <a:t>einen Einwurf erhält (Ausball oder Foul, verursacht durch die verteidigende Mannschaft, oder wegen Sprungballsituation)</a:t>
            </a:r>
          </a:p>
          <a:p>
            <a:pPr algn="ctr">
              <a:spcBef>
                <a:spcPts val="1200"/>
              </a:spcBef>
            </a:pPr>
            <a:r>
              <a:rPr lang="de-DE" sz="2800" b="1" dirty="0" smtClean="0">
                <a:solidFill>
                  <a:srgbClr val="FF0000"/>
                </a:solidFill>
                <a:sym typeface="Wingdings 3"/>
              </a:rPr>
              <a:t> </a:t>
            </a:r>
            <a:r>
              <a:rPr lang="de-DE" sz="2800" b="1" dirty="0" smtClean="0">
                <a:solidFill>
                  <a:srgbClr val="FF0000"/>
                </a:solidFill>
              </a:rPr>
              <a:t>14 Sekunden</a:t>
            </a:r>
            <a:endParaRPr lang="de-D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53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/>
          <p:nvPr/>
        </p:nvSpPr>
        <p:spPr>
          <a:xfrm>
            <a:off x="705830" y="1977221"/>
            <a:ext cx="7732340" cy="46474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24-Sekunden-Regel (3)</a:t>
            </a: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de-DE" sz="2800" dirty="0" smtClean="0"/>
              <a:t>Nachdem der Ball den Ring berührt hat und die angreifende Mannschaft sofort wieder die Ballkontrolle erlangt, auch wenn</a:t>
            </a: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smtClean="0"/>
              <a:t>vorher </a:t>
            </a:r>
            <a:r>
              <a:rPr lang="de-DE" sz="2800" dirty="0"/>
              <a:t>noch mehr als </a:t>
            </a:r>
            <a:r>
              <a:rPr lang="de-DE" sz="2800" dirty="0" smtClean="0"/>
              <a:t>14 Sekunden </a:t>
            </a:r>
            <a:r>
              <a:rPr lang="de-DE" sz="2800" dirty="0"/>
              <a:t>auf der Wurfuhr </a:t>
            </a:r>
            <a:r>
              <a:rPr lang="de-DE" sz="2800" dirty="0" smtClean="0"/>
              <a:t>waren</a:t>
            </a: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smtClean="0"/>
              <a:t>es der Rebound nach letztem Freiwurf ist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smtClean="0"/>
              <a:t>die neue Ballkontrolle im Rückfeld entsteht </a:t>
            </a:r>
          </a:p>
          <a:p>
            <a:pPr algn="ctr">
              <a:spcBef>
                <a:spcPts val="600"/>
              </a:spcBef>
            </a:pPr>
            <a:r>
              <a:rPr lang="de-DE" sz="2800" b="1" dirty="0">
                <a:solidFill>
                  <a:srgbClr val="FF0000"/>
                </a:solidFill>
                <a:sym typeface="Wingdings 3"/>
              </a:rPr>
              <a:t> </a:t>
            </a:r>
            <a:r>
              <a:rPr lang="de-DE" sz="2800" b="1" dirty="0">
                <a:solidFill>
                  <a:srgbClr val="FF0000"/>
                </a:solidFill>
              </a:rPr>
              <a:t>14 </a:t>
            </a:r>
            <a:r>
              <a:rPr lang="de-DE" sz="2800" b="1" dirty="0" smtClean="0">
                <a:solidFill>
                  <a:srgbClr val="FF0000"/>
                </a:solidFill>
              </a:rPr>
              <a:t>Sekunden</a:t>
            </a:r>
            <a:endParaRPr lang="de-D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981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1207</Words>
  <Application>Microsoft Office PowerPoint</Application>
  <PresentationFormat>Bildschirmpräsentation (4:3)</PresentationFormat>
  <Paragraphs>176</Paragraphs>
  <Slides>34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34</vt:i4>
      </vt:variant>
    </vt:vector>
  </HeadingPairs>
  <TitlesOfParts>
    <vt:vector size="36" baseType="lpstr">
      <vt:lpstr>Larissa-Design</vt:lpstr>
      <vt:lpstr>Benutzerdefiniertes 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</vt:vector>
  </TitlesOfParts>
  <Company>Deutscher Basketball Bund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Albert</dc:creator>
  <cp:lastModifiedBy>Norbert Esser</cp:lastModifiedBy>
  <cp:revision>144</cp:revision>
  <cp:lastPrinted>2014-06-24T18:09:17Z</cp:lastPrinted>
  <dcterms:created xsi:type="dcterms:W3CDTF">2009-11-19T11:18:06Z</dcterms:created>
  <dcterms:modified xsi:type="dcterms:W3CDTF">2014-06-25T19:06:43Z</dcterms:modified>
</cp:coreProperties>
</file>